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drawings/drawing4.xml" ContentType="application/vnd.openxmlformats-officedocument.drawingml.chartshap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drawings/drawing7.xml" ContentType="application/vnd.openxmlformats-officedocument.drawingml.chartshap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5.xml" ContentType="application/vnd.openxmlformats-officedocument.drawingml.chartshapes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drawings/drawing3.xml" ContentType="application/vnd.openxmlformats-officedocument.drawingml.chartshap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tags/tag5.xml" ContentType="application/vnd.openxmlformats-officedocument.presentationml.tag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charts/chart8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31"/>
  </p:notesMasterIdLst>
  <p:handoutMasterIdLst>
    <p:handoutMasterId r:id="rId32"/>
  </p:handoutMasterIdLst>
  <p:sldIdLst>
    <p:sldId id="256" r:id="rId2"/>
    <p:sldId id="300" r:id="rId3"/>
    <p:sldId id="257" r:id="rId4"/>
    <p:sldId id="318" r:id="rId5"/>
    <p:sldId id="259" r:id="rId6"/>
    <p:sldId id="260" r:id="rId7"/>
    <p:sldId id="316" r:id="rId8"/>
    <p:sldId id="317" r:id="rId9"/>
    <p:sldId id="285" r:id="rId10"/>
    <p:sldId id="299" r:id="rId11"/>
    <p:sldId id="287" r:id="rId12"/>
    <p:sldId id="301" r:id="rId13"/>
    <p:sldId id="295" r:id="rId14"/>
    <p:sldId id="297" r:id="rId15"/>
    <p:sldId id="302" r:id="rId16"/>
    <p:sldId id="305" r:id="rId17"/>
    <p:sldId id="308" r:id="rId18"/>
    <p:sldId id="306" r:id="rId19"/>
    <p:sldId id="312" r:id="rId20"/>
    <p:sldId id="313" r:id="rId21"/>
    <p:sldId id="319" r:id="rId22"/>
    <p:sldId id="321" r:id="rId23"/>
    <p:sldId id="320" r:id="rId24"/>
    <p:sldId id="324" r:id="rId25"/>
    <p:sldId id="322" r:id="rId26"/>
    <p:sldId id="323" r:id="rId27"/>
    <p:sldId id="304" r:id="rId28"/>
    <p:sldId id="275" r:id="rId29"/>
    <p:sldId id="284" r:id="rId30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1519AF"/>
    <a:srgbClr val="000066"/>
    <a:srgbClr val="070E69"/>
    <a:srgbClr val="00003E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6319" autoAdjust="0"/>
    <p:restoredTop sz="94660"/>
  </p:normalViewPr>
  <p:slideViewPr>
    <p:cSldViewPr>
      <p:cViewPr>
        <p:scale>
          <a:sx n="90" d="100"/>
          <a:sy n="90" d="100"/>
        </p:scale>
        <p:origin x="-204" y="2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x\Desktop\AMSC%20663-664%20SC%20Project%20Course\pmrOX%20GA%20Perf%20Results\find%20migrate%202\find%20migrate%20summary_using_avg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x\Desktop\AMSC%20663-664%20SC%20Project%20Course\pmrOX%20GA%20Perf%20Results\find%20migrate%202\find%20migrate%20summary_using_avg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ax\Desktop\AMSC%20663-664%20SC%20Project%20Course\pmrOX%20GA%20Perf%20Results\latest%20experiments\latest%20experiment%20summary_using_avg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Max\Desktop\AMSC%20663-664%20SC%20Project%20Course\pmrOX%20GA%20Perf%20Results\latest%20experiments\latest%20experiment%20summary_using_avg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3.xml"/><Relationship Id="rId1" Type="http://schemas.openxmlformats.org/officeDocument/2006/relationships/oleObject" Target="file:///C:\Users\Max\Desktop\AMSC%20663-664%20SC%20Project%20Course\pmrOX%20GA%20Perf%20Results\latest%20experiments\latest%20experiment%20summary_using_avg.xlsx" TargetMode="Externa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4.xml"/><Relationship Id="rId1" Type="http://schemas.openxmlformats.org/officeDocument/2006/relationships/oleObject" Target="file:///C:\Users\Max\Desktop\AMSC%20663-664%20SC%20Project%20Course\pmrOX%20GA%20Perf%20Results\latest%20experiments\latest%20experiment%20summary_using_avg.xlsx" TargetMode="Externa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5.xml"/><Relationship Id="rId1" Type="http://schemas.openxmlformats.org/officeDocument/2006/relationships/oleObject" Target="file:///C:\Users\Max\Desktop\AMSC%20663-664%20SC%20Project%20Course\pmrOX%20GA%20Perf%20Results\latest%20experiments\latest%20experiment%20summary_using_avg.xlsx" TargetMode="Externa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6.xml"/><Relationship Id="rId1" Type="http://schemas.openxmlformats.org/officeDocument/2006/relationships/oleObject" Target="file:///C:\Users\Max\Desktop\AMSC%20663-664%20SC%20Project%20Course\pmrOX%20GA%20Perf%20Results\latest%20experiments\latest%20experiment%20summary_using_avg.xlsx" TargetMode="Externa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7.xml"/><Relationship Id="rId1" Type="http://schemas.openxmlformats.org/officeDocument/2006/relationships/oleObject" Target="file:///C:\Users\Max\Desktop\AMSC%20663-664%20SC%20Project%20Course\pmrOX%20GA%20Perf%20Results\latest%20experiments\latest%20experiment%20summary_using_avg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200"/>
            </a:pPr>
            <a:r>
              <a:rPr lang="en-US" sz="1200" dirty="0"/>
              <a:t>Solution Quality vs. Migration Parameter:  5x5 Grid, Population Size = 50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8.8613283608909132E-2"/>
          <c:y val="0.1237110400262468"/>
          <c:w val="0.76675886894609613"/>
          <c:h val="0.59667486876640441"/>
        </c:manualLayout>
      </c:layout>
      <c:scatterChart>
        <c:scatterStyle val="lineMarker"/>
        <c:ser>
          <c:idx val="0"/>
          <c:order val="0"/>
          <c:tx>
            <c:strRef>
              <c:f>Sheet1!$C$1</c:f>
              <c:strCache>
                <c:ptCount val="1"/>
                <c:pt idx="0">
                  <c:v>132d657</c:v>
                </c:pt>
              </c:strCache>
            </c:strRef>
          </c:tx>
          <c:spPr>
            <a:ln w="12700">
              <a:solidFill>
                <a:srgbClr val="1519AF"/>
              </a:solidFill>
            </a:ln>
          </c:spPr>
          <c:marker>
            <c:spPr>
              <a:solidFill>
                <a:srgbClr val="1519AF"/>
              </a:solidFill>
              <a:ln w="12700">
                <a:solidFill>
                  <a:srgbClr val="1519AF"/>
                </a:solidFill>
              </a:ln>
            </c:spPr>
          </c:marker>
          <c:xVal>
            <c:numRef>
              <c:f>(Sheet1!$A$2,Sheet1!$A$7,Sheet1!$A$12,Sheet1!$A$17,Sheet1!$A$22,Sheet1!$A$27,Sheet1!$A$32,Sheet1!$A$37)</c:f>
              <c:numCache>
                <c:formatCode>0</c:formatCode>
                <c:ptCount val="8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10</c:v>
                </c:pt>
                <c:pt idx="4">
                  <c:v>25</c:v>
                </c:pt>
                <c:pt idx="5">
                  <c:v>50</c:v>
                </c:pt>
                <c:pt idx="6">
                  <c:v>75</c:v>
                </c:pt>
                <c:pt idx="7">
                  <c:v>100</c:v>
                </c:pt>
              </c:numCache>
            </c:numRef>
          </c:xVal>
          <c:yVal>
            <c:numRef>
              <c:f>(Sheet1!$C$2,Sheet1!$C$7,Sheet1!$C$12,Sheet1!$C$17,Sheet1!$C$22,Sheet1!$C$27,Sheet1!$C$32,Sheet1!$C$37)</c:f>
              <c:numCache>
                <c:formatCode>0.00</c:formatCode>
                <c:ptCount val="8"/>
                <c:pt idx="0">
                  <c:v>0.18179393723887224</c:v>
                </c:pt>
                <c:pt idx="1">
                  <c:v>0.15379144812871626</c:v>
                </c:pt>
                <c:pt idx="2">
                  <c:v>9.6897502000174565E-2</c:v>
                </c:pt>
                <c:pt idx="3">
                  <c:v>7.7117966041419503E-2</c:v>
                </c:pt>
                <c:pt idx="4">
                  <c:v>9.6230776068990401E-2</c:v>
                </c:pt>
                <c:pt idx="5">
                  <c:v>0.11334340830296022</c:v>
                </c:pt>
                <c:pt idx="6">
                  <c:v>8.3562983376297056E-2</c:v>
                </c:pt>
                <c:pt idx="7">
                  <c:v>9.0452484665297164E-2</c:v>
                </c:pt>
              </c:numCache>
            </c:numRef>
          </c:yVal>
        </c:ser>
        <c:ser>
          <c:idx val="1"/>
          <c:order val="1"/>
          <c:tx>
            <c:strRef>
              <c:f>Sheet1!$F$1</c:f>
              <c:strCache>
                <c:ptCount val="1"/>
                <c:pt idx="0">
                  <c:v>157rat783</c:v>
                </c:pt>
              </c:strCache>
            </c:strRef>
          </c:tx>
          <c:spPr>
            <a:ln w="1270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 w="12700">
                <a:solidFill>
                  <a:srgbClr val="FF0000"/>
                </a:solidFill>
              </a:ln>
            </c:spPr>
          </c:marker>
          <c:xVal>
            <c:numRef>
              <c:f>(Sheet1!$A$2,Sheet1!$A$7,Sheet1!$A$12,Sheet1!$A$17,Sheet1!$A$22,Sheet1!$A$27,Sheet1!$A$32,Sheet1!$A$37)</c:f>
              <c:numCache>
                <c:formatCode>0</c:formatCode>
                <c:ptCount val="8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10</c:v>
                </c:pt>
                <c:pt idx="4">
                  <c:v>25</c:v>
                </c:pt>
                <c:pt idx="5">
                  <c:v>50</c:v>
                </c:pt>
                <c:pt idx="6">
                  <c:v>75</c:v>
                </c:pt>
                <c:pt idx="7">
                  <c:v>100</c:v>
                </c:pt>
              </c:numCache>
            </c:numRef>
          </c:xVal>
          <c:yVal>
            <c:numRef>
              <c:f>(Sheet1!$F$2,Sheet1!$F$7,Sheet1!$F$12,Sheet1!$F$17,Sheet1!$F$22,Sheet1!$F$27,Sheet1!$F$32,Sheet1!$F$37)</c:f>
              <c:numCache>
                <c:formatCode>0.00</c:formatCode>
                <c:ptCount val="8"/>
                <c:pt idx="0">
                  <c:v>0.45984058859595361</c:v>
                </c:pt>
                <c:pt idx="1">
                  <c:v>0.35407725321888989</c:v>
                </c:pt>
                <c:pt idx="2">
                  <c:v>0.33108522378909244</c:v>
                </c:pt>
                <c:pt idx="3">
                  <c:v>0.262109135499699</c:v>
                </c:pt>
                <c:pt idx="4">
                  <c:v>0.19313304721030605</c:v>
                </c:pt>
                <c:pt idx="5">
                  <c:v>0.14255058246474833</c:v>
                </c:pt>
                <c:pt idx="6">
                  <c:v>0.15787860208461338</c:v>
                </c:pt>
                <c:pt idx="7">
                  <c:v>0.13488657265481566</c:v>
                </c:pt>
              </c:numCache>
            </c:numRef>
          </c:yVal>
        </c:ser>
        <c:ser>
          <c:idx val="2"/>
          <c:order val="2"/>
          <c:tx>
            <c:strRef>
              <c:f>Sheet1!$I$1</c:f>
              <c:strCache>
                <c:ptCount val="1"/>
                <c:pt idx="0">
                  <c:v>207si1032</c:v>
                </c:pt>
              </c:strCache>
            </c:strRef>
          </c:tx>
          <c:spPr>
            <a:ln w="12700"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 w="12700">
                <a:solidFill>
                  <a:srgbClr val="FFC000"/>
                </a:solidFill>
              </a:ln>
            </c:spPr>
          </c:marker>
          <c:xVal>
            <c:numRef>
              <c:f>(Sheet1!$A$2,Sheet1!$A$7,Sheet1!$A$12,Sheet1!$A$17,Sheet1!$A$22,Sheet1!$A$27,Sheet1!$A$32,Sheet1!$A$37)</c:f>
              <c:numCache>
                <c:formatCode>0</c:formatCode>
                <c:ptCount val="8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10</c:v>
                </c:pt>
                <c:pt idx="4">
                  <c:v>25</c:v>
                </c:pt>
                <c:pt idx="5">
                  <c:v>50</c:v>
                </c:pt>
                <c:pt idx="6">
                  <c:v>75</c:v>
                </c:pt>
                <c:pt idx="7">
                  <c:v>100</c:v>
                </c:pt>
              </c:numCache>
            </c:numRef>
          </c:xVal>
          <c:yVal>
            <c:numRef>
              <c:f>(Sheet1!$I$2,Sheet1!$I$7,Sheet1!$I$12,Sheet1!$I$17,Sheet1!$I$22,Sheet1!$I$27,Sheet1!$I$32,Sheet1!$I$37)</c:f>
              <c:numCache>
                <c:formatCode>0.00</c:formatCode>
                <c:ptCount val="8"/>
                <c:pt idx="0">
                  <c:v>0.24231148569891195</c:v>
                </c:pt>
                <c:pt idx="1">
                  <c:v>0.12978570788129098</c:v>
                </c:pt>
                <c:pt idx="2">
                  <c:v>0.10109387608714819</c:v>
                </c:pt>
                <c:pt idx="3">
                  <c:v>0.10378373531785823</c:v>
                </c:pt>
                <c:pt idx="4">
                  <c:v>8.4730565767064864E-2</c:v>
                </c:pt>
                <c:pt idx="5">
                  <c:v>8.8317044741328468E-2</c:v>
                </c:pt>
                <c:pt idx="6">
                  <c:v>8.9437819420786949E-2</c:v>
                </c:pt>
                <c:pt idx="7">
                  <c:v>6.7246480767506514E-2</c:v>
                </c:pt>
              </c:numCache>
            </c:numRef>
          </c:yVal>
        </c:ser>
        <c:axId val="51771264"/>
        <c:axId val="52695424"/>
      </c:scatterChart>
      <c:valAx>
        <c:axId val="51771264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Migration Parameter</a:t>
                </a:r>
              </a:p>
            </c:rich>
          </c:tx>
          <c:layout/>
        </c:title>
        <c:numFmt formatCode="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2695424"/>
        <c:crosses val="autoZero"/>
        <c:crossBetween val="midCat"/>
      </c:valAx>
      <c:valAx>
        <c:axId val="52695424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% From Optimal</a:t>
                </a:r>
              </a:p>
            </c:rich>
          </c:tx>
          <c:layout/>
        </c:title>
        <c:numFmt formatCode="0.0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1771264"/>
        <c:crosses val="autoZero"/>
        <c:crossBetween val="midCat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88208017128849336"/>
          <c:y val="0.16528069407990675"/>
          <c:w val="0.10230037539237295"/>
          <c:h val="0.25115157480314959"/>
        </c:manualLayout>
      </c:layout>
    </c:legend>
    <c:plotVisOnly val="1"/>
  </c:chart>
  <c:spPr>
    <a:solidFill>
      <a:schemeClr val="bg2">
        <a:lumMod val="40000"/>
        <a:lumOff val="60000"/>
      </a:schemeClr>
    </a:solidFill>
    <a:ln>
      <a:solidFill>
        <a:srgbClr val="1519AF"/>
      </a:solidFill>
    </a:ln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algn="ctr" rtl="0">
              <a:defRPr sz="1200"/>
            </a:pPr>
            <a:r>
              <a:rPr lang="en-US" sz="1200" dirty="0"/>
              <a:t>Solution Time vs. Migration Parameter:  5x5 Grid, Population Size = 50</a:t>
            </a:r>
          </a:p>
          <a:p>
            <a:pPr algn="ctr" rtl="0">
              <a:defRPr sz="1200"/>
            </a:pPr>
            <a:endParaRPr lang="en-US" sz="12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8.9786402962256123E-2"/>
          <c:y val="0.12686351706036747"/>
          <c:w val="0.77297889952308274"/>
          <c:h val="0.62459062408865562"/>
        </c:manualLayout>
      </c:layout>
      <c:scatterChart>
        <c:scatterStyle val="lineMarker"/>
        <c:ser>
          <c:idx val="0"/>
          <c:order val="0"/>
          <c:tx>
            <c:strRef>
              <c:f>Sheet1!$C$1</c:f>
              <c:strCache>
                <c:ptCount val="1"/>
                <c:pt idx="0">
                  <c:v>132d657</c:v>
                </c:pt>
              </c:strCache>
            </c:strRef>
          </c:tx>
          <c:spPr>
            <a:ln w="12700">
              <a:solidFill>
                <a:srgbClr val="1519AF"/>
              </a:solidFill>
            </a:ln>
          </c:spPr>
          <c:marker>
            <c:spPr>
              <a:solidFill>
                <a:srgbClr val="1519AF"/>
              </a:solidFill>
              <a:ln w="12700">
                <a:solidFill>
                  <a:srgbClr val="1519AF"/>
                </a:solidFill>
              </a:ln>
            </c:spPr>
          </c:marker>
          <c:xVal>
            <c:numRef>
              <c:f>(Sheet1!$A$2,Sheet1!$A$7,Sheet1!$A$12,Sheet1!$A$17,Sheet1!$A$22,Sheet1!$A$27,Sheet1!$A$32,Sheet1!$A$37)</c:f>
              <c:numCache>
                <c:formatCode>0</c:formatCode>
                <c:ptCount val="8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10</c:v>
                </c:pt>
                <c:pt idx="4">
                  <c:v>25</c:v>
                </c:pt>
                <c:pt idx="5">
                  <c:v>50</c:v>
                </c:pt>
                <c:pt idx="6">
                  <c:v>75</c:v>
                </c:pt>
                <c:pt idx="7">
                  <c:v>100</c:v>
                </c:pt>
              </c:numCache>
            </c:numRef>
          </c:xVal>
          <c:yVal>
            <c:numRef>
              <c:f>(Sheet1!$C$5,Sheet1!$C$10,Sheet1!$C$15,Sheet1!$C$20,Sheet1!$C$25,Sheet1!$C$30,Sheet1!$C$35,Sheet1!$C$40)</c:f>
              <c:numCache>
                <c:formatCode>0.00</c:formatCode>
                <c:ptCount val="8"/>
                <c:pt idx="0">
                  <c:v>7.2539999999999996</c:v>
                </c:pt>
                <c:pt idx="1">
                  <c:v>4.6895000000000007</c:v>
                </c:pt>
                <c:pt idx="2">
                  <c:v>4.6829999999999945</c:v>
                </c:pt>
                <c:pt idx="3">
                  <c:v>4.8430000000000009</c:v>
                </c:pt>
                <c:pt idx="4">
                  <c:v>6.6344999999999974</c:v>
                </c:pt>
                <c:pt idx="5">
                  <c:v>5.6234999999999973</c:v>
                </c:pt>
                <c:pt idx="6">
                  <c:v>6.2660000000000009</c:v>
                </c:pt>
                <c:pt idx="7">
                  <c:v>6.3969999999999985</c:v>
                </c:pt>
              </c:numCache>
            </c:numRef>
          </c:yVal>
        </c:ser>
        <c:ser>
          <c:idx val="1"/>
          <c:order val="1"/>
          <c:tx>
            <c:strRef>
              <c:f>Sheet1!$F$1</c:f>
              <c:strCache>
                <c:ptCount val="1"/>
                <c:pt idx="0">
                  <c:v>157rat783</c:v>
                </c:pt>
              </c:strCache>
            </c:strRef>
          </c:tx>
          <c:spPr>
            <a:ln w="1270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 w="12700">
                <a:solidFill>
                  <a:srgbClr val="FF0000"/>
                </a:solidFill>
              </a:ln>
            </c:spPr>
          </c:marker>
          <c:xVal>
            <c:numRef>
              <c:f>(Sheet1!$A$2,Sheet1!$A$7,Sheet1!$A$12,Sheet1!$A$17,Sheet1!$A$22,Sheet1!$A$27,Sheet1!$A$32,Sheet1!$A$37)</c:f>
              <c:numCache>
                <c:formatCode>0</c:formatCode>
                <c:ptCount val="8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10</c:v>
                </c:pt>
                <c:pt idx="4">
                  <c:v>25</c:v>
                </c:pt>
                <c:pt idx="5">
                  <c:v>50</c:v>
                </c:pt>
                <c:pt idx="6">
                  <c:v>75</c:v>
                </c:pt>
                <c:pt idx="7">
                  <c:v>100</c:v>
                </c:pt>
              </c:numCache>
            </c:numRef>
          </c:xVal>
          <c:yVal>
            <c:numRef>
              <c:f>(Sheet1!$F$5,Sheet1!$F$10,Sheet1!$F$15,Sheet1!$F$20,Sheet1!$F$25,Sheet1!$F$30,Sheet1!$F$35,Sheet1!$F$40)</c:f>
              <c:numCache>
                <c:formatCode>0.00</c:formatCode>
                <c:ptCount val="8"/>
                <c:pt idx="0">
                  <c:v>10.487500000000002</c:v>
                </c:pt>
                <c:pt idx="1">
                  <c:v>7.0595000000000017</c:v>
                </c:pt>
                <c:pt idx="2">
                  <c:v>6.4455000000000009</c:v>
                </c:pt>
                <c:pt idx="3">
                  <c:v>7.0885000000000007</c:v>
                </c:pt>
                <c:pt idx="4">
                  <c:v>8.0720000000000027</c:v>
                </c:pt>
                <c:pt idx="5">
                  <c:v>9.0380000000000003</c:v>
                </c:pt>
                <c:pt idx="6">
                  <c:v>9.5895000000000028</c:v>
                </c:pt>
                <c:pt idx="7">
                  <c:v>10.566000000000004</c:v>
                </c:pt>
              </c:numCache>
            </c:numRef>
          </c:yVal>
        </c:ser>
        <c:ser>
          <c:idx val="2"/>
          <c:order val="2"/>
          <c:tx>
            <c:strRef>
              <c:f>Sheet1!$I$1</c:f>
              <c:strCache>
                <c:ptCount val="1"/>
                <c:pt idx="0">
                  <c:v>207si1032</c:v>
                </c:pt>
              </c:strCache>
            </c:strRef>
          </c:tx>
          <c:spPr>
            <a:ln w="12700">
              <a:solidFill>
                <a:srgbClr val="FFC000"/>
              </a:solidFill>
            </a:ln>
          </c:spPr>
          <c:marker>
            <c:spPr>
              <a:solidFill>
                <a:srgbClr val="FFC000"/>
              </a:solidFill>
              <a:ln w="12700">
                <a:solidFill>
                  <a:srgbClr val="FFC000"/>
                </a:solidFill>
              </a:ln>
            </c:spPr>
          </c:marker>
          <c:xVal>
            <c:numRef>
              <c:f>(Sheet1!$A$2,Sheet1!$A$7,Sheet1!$A$12,Sheet1!$A$17,Sheet1!$A$22,Sheet1!$A$27,Sheet1!$A$32,Sheet1!$A$37)</c:f>
              <c:numCache>
                <c:formatCode>0</c:formatCode>
                <c:ptCount val="8"/>
                <c:pt idx="0">
                  <c:v>0</c:v>
                </c:pt>
                <c:pt idx="1">
                  <c:v>1</c:v>
                </c:pt>
                <c:pt idx="2">
                  <c:v>5</c:v>
                </c:pt>
                <c:pt idx="3">
                  <c:v>10</c:v>
                </c:pt>
                <c:pt idx="4">
                  <c:v>25</c:v>
                </c:pt>
                <c:pt idx="5">
                  <c:v>50</c:v>
                </c:pt>
                <c:pt idx="6">
                  <c:v>75</c:v>
                </c:pt>
                <c:pt idx="7">
                  <c:v>100</c:v>
                </c:pt>
              </c:numCache>
            </c:numRef>
          </c:xVal>
          <c:yVal>
            <c:numRef>
              <c:f>(Sheet1!$I$5,Sheet1!$I$10,Sheet1!$I$15,Sheet1!$I$20,Sheet1!$I$25,Sheet1!$I$30,Sheet1!$I$35,Sheet1!$I$40)</c:f>
              <c:numCache>
                <c:formatCode>0.00</c:formatCode>
                <c:ptCount val="8"/>
                <c:pt idx="0">
                  <c:v>28.86849999999998</c:v>
                </c:pt>
                <c:pt idx="1">
                  <c:v>14.417500000000002</c:v>
                </c:pt>
                <c:pt idx="2">
                  <c:v>16.059000000000001</c:v>
                </c:pt>
                <c:pt idx="3">
                  <c:v>16.206999999999987</c:v>
                </c:pt>
                <c:pt idx="4">
                  <c:v>18.961999999999989</c:v>
                </c:pt>
                <c:pt idx="5">
                  <c:v>20.346499999999981</c:v>
                </c:pt>
                <c:pt idx="6">
                  <c:v>21.096499999999981</c:v>
                </c:pt>
                <c:pt idx="7">
                  <c:v>21.945499999999978</c:v>
                </c:pt>
              </c:numCache>
            </c:numRef>
          </c:yVal>
        </c:ser>
        <c:axId val="52712960"/>
        <c:axId val="52723712"/>
      </c:scatterChart>
      <c:valAx>
        <c:axId val="52712960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Migration Paramter</a:t>
                </a:r>
              </a:p>
            </c:rich>
          </c:tx>
          <c:layout/>
        </c:title>
        <c:numFmt formatCode="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2723712"/>
        <c:crosses val="autoZero"/>
        <c:crossBetween val="midCat"/>
      </c:valAx>
      <c:valAx>
        <c:axId val="52723712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Time (sec)</a:t>
                </a:r>
              </a:p>
            </c:rich>
          </c:tx>
          <c:layout/>
        </c:title>
        <c:numFmt formatCode="0.0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2712960"/>
        <c:crosses val="autoZero"/>
        <c:crossBetween val="midCat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87782032038327573"/>
          <c:y val="0.11585921551472715"/>
          <c:w val="0.10230037539237295"/>
          <c:h val="0.25115157480314959"/>
        </c:manualLayout>
      </c:layout>
    </c:legend>
    <c:plotVisOnly val="1"/>
  </c:chart>
  <c:spPr>
    <a:solidFill>
      <a:schemeClr val="bg2">
        <a:lumMod val="40000"/>
        <a:lumOff val="60000"/>
      </a:schemeClr>
    </a:solidFill>
    <a:ln>
      <a:solidFill>
        <a:schemeClr val="bg1"/>
      </a:solidFill>
    </a:ln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 dirty="0"/>
              <a:t>Cooperative vs. Non-Cooperative Parallel Implementation: </a:t>
            </a:r>
          </a:p>
          <a:p>
            <a:pPr>
              <a:defRPr sz="1400"/>
            </a:pPr>
            <a:r>
              <a:rPr lang="en-US" sz="1400" dirty="0"/>
              <a:t># Processors = 32, Population Size = </a:t>
            </a:r>
            <a:r>
              <a:rPr lang="en-US" sz="1400" dirty="0" smtClean="0"/>
              <a:t>50</a:t>
            </a:r>
            <a:r>
              <a:rPr lang="en-US" sz="1400" b="1" i="0" u="none" strike="noStrike" baseline="0" dirty="0" smtClean="0"/>
              <a:t>, Migrate = 10</a:t>
            </a:r>
            <a:endParaRPr lang="en-US" sz="1400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No Co-op</c:v>
          </c:tx>
          <c:spPr>
            <a:ln w="12700">
              <a:solidFill>
                <a:srgbClr val="1519AF"/>
              </a:solidFill>
            </a:ln>
          </c:spPr>
          <c:marker>
            <c:spPr>
              <a:solidFill>
                <a:srgbClr val="1519AF"/>
              </a:solidFill>
              <a:ln w="12700">
                <a:solidFill>
                  <a:srgbClr val="1519AF"/>
                </a:solidFill>
              </a:ln>
            </c:spPr>
          </c:marker>
          <c:cat>
            <c:strRef>
              <c:f>(Sheet1!$E$1,Sheet1!$H$1,Sheet1!$K$1,Sheet1!$N$1,Sheet1!$Q$1)</c:f>
              <c:strCache>
                <c:ptCount val="5"/>
                <c:pt idx="0">
                  <c:v>132d657</c:v>
                </c:pt>
                <c:pt idx="1">
                  <c:v>157rat783</c:v>
                </c:pt>
                <c:pt idx="2">
                  <c:v>207si1032</c:v>
                </c:pt>
                <c:pt idx="3">
                  <c:v>217vm1084</c:v>
                </c:pt>
                <c:pt idx="4">
                  <c:v>421d2103</c:v>
                </c:pt>
              </c:strCache>
            </c:strRef>
          </c:cat>
          <c:val>
            <c:numRef>
              <c:f>(Sheet1!$E$2,Sheet1!$H$2,Sheet1!$K$2,Sheet1!$N$2,Sheet1!$Q$2)</c:f>
              <c:numCache>
                <c:formatCode>0.00</c:formatCode>
                <c:ptCount val="5"/>
                <c:pt idx="0">
                  <c:v>0.11378789225708304</c:v>
                </c:pt>
                <c:pt idx="1">
                  <c:v>0.52881667688534639</c:v>
                </c:pt>
                <c:pt idx="2">
                  <c:v>0.23491437281449612</c:v>
                </c:pt>
                <c:pt idx="3">
                  <c:v>0.5046134777818494</c:v>
                </c:pt>
                <c:pt idx="4">
                  <c:v>1.5218417652320761</c:v>
                </c:pt>
              </c:numCache>
            </c:numRef>
          </c:val>
        </c:ser>
        <c:ser>
          <c:idx val="1"/>
          <c:order val="1"/>
          <c:tx>
            <c:v>4x8 Grid, Migrate = 10</c:v>
          </c:tx>
          <c:spPr>
            <a:ln w="1270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 w="12700">
                <a:solidFill>
                  <a:srgbClr val="FF0000"/>
                </a:solidFill>
              </a:ln>
            </c:spPr>
          </c:marker>
          <c:val>
            <c:numRef>
              <c:f>(Sheet1!$E$23,Sheet1!$H$23,Sheet1!$K$23,Sheet1!$N$23,Sheet1!$Q$23)</c:f>
              <c:numCache>
                <c:formatCode>0.00</c:formatCode>
                <c:ptCount val="5"/>
                <c:pt idx="0">
                  <c:v>0.10423148724331383</c:v>
                </c:pt>
                <c:pt idx="1">
                  <c:v>0.14408338442672672</c:v>
                </c:pt>
                <c:pt idx="2">
                  <c:v>8.7196270061870043E-2</c:v>
                </c:pt>
                <c:pt idx="3">
                  <c:v>0.13488493083608991</c:v>
                </c:pt>
                <c:pt idx="4">
                  <c:v>0.62406818407713316</c:v>
                </c:pt>
              </c:numCache>
            </c:numRef>
          </c:val>
        </c:ser>
        <c:marker val="1"/>
        <c:axId val="52365568"/>
        <c:axId val="52372224"/>
      </c:lineChart>
      <c:catAx>
        <c:axId val="523655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Problem Instance</a:t>
                </a:r>
              </a:p>
            </c:rich>
          </c:tx>
          <c:layout/>
        </c:title>
        <c:numFmt formatCode="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2372224"/>
        <c:crosses val="autoZero"/>
        <c:auto val="1"/>
        <c:lblAlgn val="ctr"/>
        <c:lblOffset val="100"/>
      </c:catAx>
      <c:valAx>
        <c:axId val="52372224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% From Optimal</a:t>
                </a:r>
              </a:p>
            </c:rich>
          </c:tx>
          <c:layout/>
        </c:title>
        <c:numFmt formatCode="0.0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2365568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797049309664695"/>
          <c:y val="0.13359411706189794"/>
          <c:w val="0.19032741617357002"/>
          <c:h val="0.14058630426298754"/>
        </c:manualLayout>
      </c:layout>
    </c:legend>
    <c:plotVisOnly val="1"/>
  </c:chart>
  <c:spPr>
    <a:solidFill>
      <a:schemeClr val="bg2">
        <a:lumMod val="40000"/>
        <a:lumOff val="60000"/>
      </a:schemeClr>
    </a:solidFill>
    <a:ln>
      <a:solidFill>
        <a:schemeClr val="bg1"/>
      </a:solidFill>
    </a:ln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 dirty="0"/>
              <a:t>Cooperative vs. Non-Cooperative Parallel Implementation: </a:t>
            </a:r>
            <a:endParaRPr lang="en-US" sz="1400" dirty="0" smtClean="0"/>
          </a:p>
          <a:p>
            <a:pPr>
              <a:defRPr sz="1400"/>
            </a:pPr>
            <a:r>
              <a:rPr lang="en-US" sz="1400" dirty="0" smtClean="0"/>
              <a:t># </a:t>
            </a:r>
            <a:r>
              <a:rPr lang="en-US" sz="1400" dirty="0"/>
              <a:t>Processors = 32, Population Size = </a:t>
            </a:r>
            <a:r>
              <a:rPr lang="en-US" sz="1400" dirty="0" smtClean="0"/>
              <a:t>50</a:t>
            </a:r>
            <a:r>
              <a:rPr lang="en-US" sz="1400" b="1" i="0" u="none" strike="noStrike" baseline="0" dirty="0" smtClean="0"/>
              <a:t>, Migrate = 10</a:t>
            </a:r>
            <a:endParaRPr lang="en-US" sz="1400" dirty="0"/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No Co-op</c:v>
          </c:tx>
          <c:spPr>
            <a:ln w="12700">
              <a:solidFill>
                <a:srgbClr val="1519AF"/>
              </a:solidFill>
            </a:ln>
          </c:spPr>
          <c:marker>
            <c:spPr>
              <a:solidFill>
                <a:srgbClr val="1519AF"/>
              </a:solidFill>
              <a:ln w="12700">
                <a:solidFill>
                  <a:srgbClr val="1519AF"/>
                </a:solidFill>
              </a:ln>
            </c:spPr>
          </c:marker>
          <c:cat>
            <c:strRef>
              <c:f>(Sheet1!$E$1,Sheet1!$H$1,Sheet1!$K$1,Sheet1!$N$1,Sheet1!$Q$1)</c:f>
              <c:strCache>
                <c:ptCount val="5"/>
                <c:pt idx="0">
                  <c:v>132d657</c:v>
                </c:pt>
                <c:pt idx="1">
                  <c:v>157rat783</c:v>
                </c:pt>
                <c:pt idx="2">
                  <c:v>207si1032</c:v>
                </c:pt>
                <c:pt idx="3">
                  <c:v>217vm1084</c:v>
                </c:pt>
                <c:pt idx="4">
                  <c:v>421d2103</c:v>
                </c:pt>
              </c:strCache>
            </c:strRef>
          </c:cat>
          <c:val>
            <c:numRef>
              <c:f>(Sheet1!$E$7,Sheet1!$H$7,Sheet1!$K$7,Sheet1!$N$7,Sheet1!$Q$7)</c:f>
              <c:numCache>
                <c:formatCode>0.00</c:formatCode>
                <c:ptCount val="5"/>
                <c:pt idx="0">
                  <c:v>1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</c:numCache>
            </c:numRef>
          </c:val>
        </c:ser>
        <c:ser>
          <c:idx val="1"/>
          <c:order val="1"/>
          <c:tx>
            <c:v>4x8 Grid, Migrate = 10</c:v>
          </c:tx>
          <c:spPr>
            <a:ln w="1270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 w="12700">
                <a:solidFill>
                  <a:srgbClr val="FF0000"/>
                </a:solidFill>
              </a:ln>
            </c:spPr>
          </c:marker>
          <c:val>
            <c:numRef>
              <c:f>(Sheet1!$E$28,Sheet1!$H$28,Sheet1!$K$28,Sheet1!$N$28,Sheet1!$Q$28)</c:f>
              <c:numCache>
                <c:formatCode>0.00</c:formatCode>
                <c:ptCount val="5"/>
                <c:pt idx="0">
                  <c:v>1.347020866504651</c:v>
                </c:pt>
                <c:pt idx="1">
                  <c:v>1.2478727930227602</c:v>
                </c:pt>
                <c:pt idx="2">
                  <c:v>1.7095819761129198</c:v>
                </c:pt>
                <c:pt idx="3">
                  <c:v>2.0356988835114267</c:v>
                </c:pt>
                <c:pt idx="4">
                  <c:v>1.6614505200742262</c:v>
                </c:pt>
              </c:numCache>
            </c:numRef>
          </c:val>
        </c:ser>
        <c:marker val="1"/>
        <c:axId val="53164288"/>
        <c:axId val="53105024"/>
      </c:lineChart>
      <c:catAx>
        <c:axId val="5316428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Problem Instance</a:t>
                </a:r>
              </a:p>
            </c:rich>
          </c:tx>
          <c:layout/>
        </c:title>
        <c:numFmt formatCode="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3105024"/>
        <c:crosses val="autoZero"/>
        <c:auto val="1"/>
        <c:lblAlgn val="ctr"/>
        <c:lblOffset val="100"/>
      </c:catAx>
      <c:valAx>
        <c:axId val="53105024"/>
        <c:scaling>
          <c:orientation val="minMax"/>
          <c:min val="0.9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Speedup</a:t>
                </a:r>
              </a:p>
            </c:rich>
          </c:tx>
          <c:layout/>
        </c:title>
        <c:numFmt formatCode="0.0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3164288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79704930966469523"/>
          <c:y val="0.13359411706189794"/>
          <c:w val="0.19032741617357002"/>
          <c:h val="0.14058630426298754"/>
        </c:manualLayout>
      </c:layout>
    </c:legend>
    <c:plotVisOnly val="1"/>
  </c:chart>
  <c:spPr>
    <a:solidFill>
      <a:schemeClr val="bg2">
        <a:lumMod val="40000"/>
        <a:lumOff val="60000"/>
      </a:schemeClr>
    </a:solidFill>
    <a:ln>
      <a:solidFill>
        <a:schemeClr val="bg1"/>
      </a:solidFill>
    </a:ln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  <c:userShapes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r>
              <a:rPr lang="en-US" sz="1400" dirty="0"/>
              <a:t>Grid Shape vs. Solution </a:t>
            </a:r>
            <a:r>
              <a:rPr lang="en-US" sz="1400" dirty="0" smtClean="0"/>
              <a:t>Quality: </a:t>
            </a:r>
            <a:r>
              <a:rPr lang="en-US" sz="1400" b="1" i="0" baseline="0" dirty="0" smtClean="0"/>
              <a:t>Population Size = 50, Migrate = 10</a:t>
            </a:r>
            <a:endParaRPr lang="en-US" sz="1400" dirty="0" smtClean="0"/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1" i="0" u="none" strike="noStrike" kern="1200" baseline="0">
                <a:solidFill>
                  <a:prstClr val="black"/>
                </a:solidFill>
                <a:latin typeface="+mn-lt"/>
                <a:ea typeface="+mn-ea"/>
                <a:cs typeface="+mn-cs"/>
              </a:defRPr>
            </a:pP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9.4407554085325113E-2"/>
          <c:y val="0.15725270669291341"/>
          <c:w val="0.75569889266800383"/>
          <c:h val="0.59118028215223029"/>
        </c:manualLayout>
      </c:layout>
      <c:lineChart>
        <c:grouping val="standard"/>
        <c:ser>
          <c:idx val="0"/>
          <c:order val="0"/>
          <c:tx>
            <c:strRef>
              <c:f>Sheet1!$K$1</c:f>
              <c:strCache>
                <c:ptCount val="1"/>
                <c:pt idx="0">
                  <c:v>207si1032</c:v>
                </c:pt>
              </c:strCache>
            </c:strRef>
          </c:tx>
          <c:spPr>
            <a:ln w="12700">
              <a:solidFill>
                <a:srgbClr val="1519AF"/>
              </a:solidFill>
            </a:ln>
          </c:spPr>
          <c:marker>
            <c:spPr>
              <a:solidFill>
                <a:srgbClr val="1519AF"/>
              </a:solidFill>
              <a:ln w="12700">
                <a:solidFill>
                  <a:srgbClr val="1519AF"/>
                </a:solidFill>
              </a:ln>
            </c:spPr>
          </c:marker>
          <c:cat>
            <c:strRef>
              <c:f>(Sheet1!$B$9,Sheet1!$B$16,Sheet1!$B$23,Sheet1!$B$2)</c:f>
              <c:strCache>
                <c:ptCount val="4"/>
                <c:pt idx="0">
                  <c:v>1x32</c:v>
                </c:pt>
                <c:pt idx="1">
                  <c:v>2x16</c:v>
                </c:pt>
                <c:pt idx="2">
                  <c:v>4x8</c:v>
                </c:pt>
                <c:pt idx="3">
                  <c:v>No Co-op</c:v>
                </c:pt>
              </c:strCache>
            </c:strRef>
          </c:cat>
          <c:val>
            <c:numRef>
              <c:f>(Sheet1!$K$9,Sheet1!$K$16,Sheet1!$K$23)</c:f>
              <c:numCache>
                <c:formatCode>0.00</c:formatCode>
                <c:ptCount val="3"/>
                <c:pt idx="0">
                  <c:v>3.5416479870893282E-2</c:v>
                </c:pt>
                <c:pt idx="1">
                  <c:v>5.8504438267727402E-2</c:v>
                </c:pt>
                <c:pt idx="2">
                  <c:v>8.7196270061870043E-2</c:v>
                </c:pt>
              </c:numCache>
            </c:numRef>
          </c:val>
        </c:ser>
        <c:ser>
          <c:idx val="1"/>
          <c:order val="1"/>
          <c:tx>
            <c:strRef>
              <c:f>Sheet1!$N$1</c:f>
              <c:strCache>
                <c:ptCount val="1"/>
                <c:pt idx="0">
                  <c:v>217vm1084</c:v>
                </c:pt>
              </c:strCache>
            </c:strRef>
          </c:tx>
          <c:spPr>
            <a:ln w="1270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 w="12700">
                <a:solidFill>
                  <a:srgbClr val="FF0000"/>
                </a:solidFill>
              </a:ln>
            </c:spPr>
          </c:marker>
          <c:val>
            <c:numRef>
              <c:f>(Sheet1!$N$9,Sheet1!$N$16,Sheet1!$N$23)</c:f>
              <c:numCache>
                <c:formatCode>0.00</c:formatCode>
                <c:ptCount val="3"/>
                <c:pt idx="0">
                  <c:v>4.2997918961927034E-2</c:v>
                </c:pt>
                <c:pt idx="1">
                  <c:v>0.10141235157302218</c:v>
                </c:pt>
                <c:pt idx="2">
                  <c:v>0.13488493083608991</c:v>
                </c:pt>
              </c:numCache>
            </c:numRef>
          </c:val>
        </c:ser>
        <c:marker val="1"/>
        <c:axId val="53179136"/>
        <c:axId val="53181440"/>
      </c:lineChart>
      <c:catAx>
        <c:axId val="53179136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Grid Shape</a:t>
                </a:r>
              </a:p>
            </c:rich>
          </c:tx>
          <c:layout/>
        </c:title>
        <c:numFmt formatCode="0.0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3181440"/>
        <c:crosses val="autoZero"/>
        <c:auto val="1"/>
        <c:lblAlgn val="ctr"/>
        <c:lblOffset val="100"/>
      </c:catAx>
      <c:valAx>
        <c:axId val="53181440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% From Optimal</a:t>
                </a:r>
              </a:p>
            </c:rich>
          </c:tx>
          <c:layout/>
        </c:title>
        <c:numFmt formatCode="0.0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3179136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86115181164484711"/>
          <c:y val="0.14222385467122745"/>
          <c:w val="0.12306909565298421"/>
          <c:h val="0.14058630426298754"/>
        </c:manualLayout>
      </c:layout>
    </c:legend>
    <c:plotVisOnly val="1"/>
  </c:chart>
  <c:spPr>
    <a:solidFill>
      <a:schemeClr val="bg2">
        <a:lumMod val="40000"/>
        <a:lumOff val="60000"/>
      </a:schemeClr>
    </a:solidFill>
    <a:ln>
      <a:solidFill>
        <a:schemeClr val="bg1"/>
      </a:solidFill>
    </a:ln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 dirty="0"/>
              <a:t>Grid Shape vs. </a:t>
            </a:r>
            <a:r>
              <a:rPr lang="en-US" sz="1400" dirty="0" smtClean="0"/>
              <a:t>Speedup</a:t>
            </a:r>
            <a:r>
              <a:rPr lang="en-US" sz="1400" b="1" i="0" u="none" strike="noStrike" baseline="0" dirty="0" smtClean="0"/>
              <a:t>: Population Size = 50, Migrate = 10</a:t>
            </a:r>
            <a:endParaRPr lang="en-US" sz="1400" dirty="0"/>
          </a:p>
        </c:rich>
      </c:tx>
      <c:layout/>
    </c:title>
    <c:plotArea>
      <c:layout>
        <c:manualLayout>
          <c:layoutTarget val="inner"/>
          <c:xMode val="edge"/>
          <c:yMode val="edge"/>
          <c:x val="9.4407554085325113E-2"/>
          <c:y val="0.15725270669291341"/>
          <c:w val="0.75569889266800383"/>
          <c:h val="0.59118028215223029"/>
        </c:manualLayout>
      </c:layout>
      <c:lineChart>
        <c:grouping val="standard"/>
        <c:ser>
          <c:idx val="0"/>
          <c:order val="0"/>
          <c:tx>
            <c:strRef>
              <c:f>Sheet1!$K$1</c:f>
              <c:strCache>
                <c:ptCount val="1"/>
                <c:pt idx="0">
                  <c:v>207si1032</c:v>
                </c:pt>
              </c:strCache>
            </c:strRef>
          </c:tx>
          <c:spPr>
            <a:ln w="12700">
              <a:solidFill>
                <a:srgbClr val="1519AF"/>
              </a:solidFill>
            </a:ln>
          </c:spPr>
          <c:marker>
            <c:spPr>
              <a:solidFill>
                <a:srgbClr val="1519AF"/>
              </a:solidFill>
              <a:ln w="12700">
                <a:solidFill>
                  <a:srgbClr val="1519AF"/>
                </a:solidFill>
              </a:ln>
            </c:spPr>
          </c:marker>
          <c:cat>
            <c:strRef>
              <c:f>(Sheet1!$B$9,Sheet1!$B$16,Sheet1!$B$23,Sheet1!$B$2)</c:f>
              <c:strCache>
                <c:ptCount val="4"/>
                <c:pt idx="0">
                  <c:v>1x32</c:v>
                </c:pt>
                <c:pt idx="1">
                  <c:v>2x16</c:v>
                </c:pt>
                <c:pt idx="2">
                  <c:v>4x8</c:v>
                </c:pt>
                <c:pt idx="3">
                  <c:v>No Co-op</c:v>
                </c:pt>
              </c:strCache>
            </c:strRef>
          </c:cat>
          <c:val>
            <c:numRef>
              <c:f>(Sheet1!$K$14,Sheet1!$K$21,Sheet1!$K$28)</c:f>
              <c:numCache>
                <c:formatCode>0.00</c:formatCode>
                <c:ptCount val="3"/>
                <c:pt idx="0">
                  <c:v>1.3469566705162761</c:v>
                </c:pt>
                <c:pt idx="1">
                  <c:v>1.553513726844429</c:v>
                </c:pt>
                <c:pt idx="2">
                  <c:v>1.7095819761129198</c:v>
                </c:pt>
              </c:numCache>
            </c:numRef>
          </c:val>
        </c:ser>
        <c:ser>
          <c:idx val="1"/>
          <c:order val="1"/>
          <c:tx>
            <c:strRef>
              <c:f>Sheet1!$N$1</c:f>
              <c:strCache>
                <c:ptCount val="1"/>
                <c:pt idx="0">
                  <c:v>217vm1084</c:v>
                </c:pt>
              </c:strCache>
            </c:strRef>
          </c:tx>
          <c:spPr>
            <a:ln w="1270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 w="12700">
                <a:solidFill>
                  <a:srgbClr val="FF0000"/>
                </a:solidFill>
              </a:ln>
            </c:spPr>
          </c:marker>
          <c:val>
            <c:numRef>
              <c:f>(Sheet1!$N$14,Sheet1!$N$21,Sheet1!$N$28)</c:f>
              <c:numCache>
                <c:formatCode>0.00</c:formatCode>
                <c:ptCount val="3"/>
                <c:pt idx="0">
                  <c:v>1.4507487151467549</c:v>
                </c:pt>
                <c:pt idx="1">
                  <c:v>1.7463671304955517</c:v>
                </c:pt>
                <c:pt idx="2">
                  <c:v>2.0356988835114267</c:v>
                </c:pt>
              </c:numCache>
            </c:numRef>
          </c:val>
        </c:ser>
        <c:marker val="1"/>
        <c:axId val="53198848"/>
        <c:axId val="53200768"/>
      </c:lineChart>
      <c:catAx>
        <c:axId val="5319884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Grid Shape</a:t>
                </a:r>
              </a:p>
            </c:rich>
          </c:tx>
          <c:layout/>
        </c:title>
        <c:numFmt formatCode="0.0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3200768"/>
        <c:crosses val="autoZero"/>
        <c:auto val="1"/>
        <c:lblAlgn val="ctr"/>
        <c:lblOffset val="100"/>
      </c:catAx>
      <c:valAx>
        <c:axId val="53200768"/>
        <c:scaling>
          <c:orientation val="minMax"/>
          <c:min val="1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Speedup</a:t>
                </a:r>
              </a:p>
            </c:rich>
          </c:tx>
          <c:layout/>
        </c:title>
        <c:numFmt formatCode="0.0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3198848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86272972091506361"/>
          <c:y val="0.19251066272965869"/>
          <c:w val="0.12306909565298421"/>
          <c:h val="0.18836368110236246"/>
        </c:manualLayout>
      </c:layout>
    </c:legend>
    <c:plotVisOnly val="1"/>
  </c:chart>
  <c:spPr>
    <a:solidFill>
      <a:schemeClr val="bg2">
        <a:lumMod val="40000"/>
        <a:lumOff val="60000"/>
      </a:schemeClr>
    </a:solidFill>
    <a:ln>
      <a:solidFill>
        <a:schemeClr val="bg1"/>
      </a:solidFill>
    </a:ln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 dirty="0"/>
              <a:t>Speedup vs. Solution </a:t>
            </a:r>
            <a:r>
              <a:rPr lang="en-US" sz="1400" dirty="0" smtClean="0"/>
              <a:t>Quality</a:t>
            </a:r>
            <a:r>
              <a:rPr lang="en-US" sz="1400" b="1" i="0" u="none" strike="noStrike" baseline="0" dirty="0" smtClean="0"/>
              <a:t>: </a:t>
            </a:r>
          </a:p>
          <a:p>
            <a:pPr>
              <a:defRPr sz="1400"/>
            </a:pPr>
            <a:r>
              <a:rPr lang="en-US" sz="1400" b="1" i="0" u="none" strike="noStrike" baseline="0" dirty="0" smtClean="0"/>
              <a:t># Processors = 32, Population Size = 50, Migrate = 10</a:t>
            </a:r>
            <a:endParaRPr lang="en-US" sz="1400" dirty="0"/>
          </a:p>
        </c:rich>
      </c:tx>
      <c:layout/>
    </c:title>
    <c:plotArea>
      <c:layout/>
      <c:scatterChart>
        <c:scatterStyle val="lineMarker"/>
        <c:ser>
          <c:idx val="1"/>
          <c:order val="0"/>
          <c:tx>
            <c:strRef>
              <c:f>Sheet1!$K$1</c:f>
              <c:strCache>
                <c:ptCount val="1"/>
                <c:pt idx="0">
                  <c:v>207si1032</c:v>
                </c:pt>
              </c:strCache>
            </c:strRef>
          </c:tx>
          <c:spPr>
            <a:ln w="1270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 w="12700">
                <a:solidFill>
                  <a:srgbClr val="FF0000"/>
                </a:solidFill>
              </a:ln>
            </c:spPr>
          </c:marker>
          <c:xVal>
            <c:numRef>
              <c:f>(Sheet1!$K$14,Sheet1!$K$21,Sheet1!$K$28)</c:f>
              <c:numCache>
                <c:formatCode>0.00</c:formatCode>
                <c:ptCount val="3"/>
                <c:pt idx="0">
                  <c:v>1.3469566705162761</c:v>
                </c:pt>
                <c:pt idx="1">
                  <c:v>1.553513726844429</c:v>
                </c:pt>
                <c:pt idx="2">
                  <c:v>1.7095819761129198</c:v>
                </c:pt>
              </c:numCache>
            </c:numRef>
          </c:xVal>
          <c:yVal>
            <c:numRef>
              <c:f>(Sheet1!$K$9,Sheet1!$K$16,Sheet1!$K$23)</c:f>
              <c:numCache>
                <c:formatCode>0.00</c:formatCode>
                <c:ptCount val="3"/>
                <c:pt idx="0">
                  <c:v>3.5416479870893282E-2</c:v>
                </c:pt>
                <c:pt idx="1">
                  <c:v>5.8504438267727402E-2</c:v>
                </c:pt>
                <c:pt idx="2">
                  <c:v>8.7196270061870043E-2</c:v>
                </c:pt>
              </c:numCache>
            </c:numRef>
          </c:yVal>
        </c:ser>
        <c:ser>
          <c:idx val="0"/>
          <c:order val="1"/>
          <c:tx>
            <c:strRef>
              <c:f>Sheet1!$N$1</c:f>
              <c:strCache>
                <c:ptCount val="1"/>
                <c:pt idx="0">
                  <c:v>217vm1084</c:v>
                </c:pt>
              </c:strCache>
            </c:strRef>
          </c:tx>
          <c:spPr>
            <a:ln w="12700">
              <a:solidFill>
                <a:srgbClr val="1519AF"/>
              </a:solidFill>
            </a:ln>
          </c:spPr>
          <c:marker>
            <c:spPr>
              <a:solidFill>
                <a:srgbClr val="1519AF"/>
              </a:solidFill>
              <a:ln w="12700">
                <a:solidFill>
                  <a:srgbClr val="1519AF"/>
                </a:solidFill>
              </a:ln>
            </c:spPr>
          </c:marker>
          <c:xVal>
            <c:numRef>
              <c:f>(Sheet1!$N$14,Sheet1!$N$21,Sheet1!$N$28)</c:f>
              <c:numCache>
                <c:formatCode>0.00</c:formatCode>
                <c:ptCount val="3"/>
                <c:pt idx="0">
                  <c:v>1.4507487151467549</c:v>
                </c:pt>
                <c:pt idx="1">
                  <c:v>1.7463671304955517</c:v>
                </c:pt>
                <c:pt idx="2">
                  <c:v>2.0356988835114267</c:v>
                </c:pt>
              </c:numCache>
            </c:numRef>
          </c:xVal>
          <c:yVal>
            <c:numRef>
              <c:f>(Sheet1!$N$9,Sheet1!$N$16,Sheet1!$N$23)</c:f>
              <c:numCache>
                <c:formatCode>0.00</c:formatCode>
                <c:ptCount val="3"/>
                <c:pt idx="0">
                  <c:v>4.2997918961927034E-2</c:v>
                </c:pt>
                <c:pt idx="1">
                  <c:v>0.10141235157302218</c:v>
                </c:pt>
                <c:pt idx="2">
                  <c:v>0.13488493083608991</c:v>
                </c:pt>
              </c:numCache>
            </c:numRef>
          </c:yVal>
        </c:ser>
        <c:axId val="53309440"/>
        <c:axId val="53310592"/>
      </c:scatterChart>
      <c:valAx>
        <c:axId val="53309440"/>
        <c:scaling>
          <c:orientation val="minMax"/>
          <c:min val="1"/>
        </c:scaling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Speedup</a:t>
                </a:r>
              </a:p>
            </c:rich>
          </c:tx>
          <c:layout/>
        </c:title>
        <c:numFmt formatCode="0.0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3310592"/>
        <c:crosses val="autoZero"/>
        <c:crossBetween val="midCat"/>
      </c:valAx>
      <c:valAx>
        <c:axId val="53310592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% From Optimal</a:t>
                </a:r>
              </a:p>
            </c:rich>
          </c:tx>
          <c:layout/>
        </c:title>
        <c:numFmt formatCode="0.0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3309440"/>
        <c:crosses val="autoZero"/>
        <c:crossBetween val="midCat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86115181164484711"/>
          <c:y val="0.15388566225140229"/>
          <c:w val="0.12306909565298421"/>
          <c:h val="0.14058630426298754"/>
        </c:manualLayout>
      </c:layout>
    </c:legend>
    <c:plotVisOnly val="1"/>
  </c:chart>
  <c:spPr>
    <a:solidFill>
      <a:schemeClr val="bg2">
        <a:lumMod val="40000"/>
        <a:lumOff val="60000"/>
      </a:schemeClr>
    </a:solidFill>
    <a:ln>
      <a:solidFill>
        <a:schemeClr val="bg1"/>
      </a:solidFill>
    </a:ln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% of Runs where Optimum was Found for Different Grid Shapes </a:t>
            </a:r>
          </a:p>
        </c:rich>
      </c:tx>
      <c:layout/>
    </c:title>
    <c:plotArea>
      <c:layout/>
      <c:barChart>
        <c:barDir val="col"/>
        <c:grouping val="clustered"/>
        <c:ser>
          <c:idx val="0"/>
          <c:order val="0"/>
          <c:tx>
            <c:strRef>
              <c:f>Sheet2!$B$3</c:f>
              <c:strCache>
                <c:ptCount val="1"/>
                <c:pt idx="0">
                  <c:v>no co-op</c:v>
                </c:pt>
              </c:strCache>
            </c:strRef>
          </c:tx>
          <c:cat>
            <c:strRef>
              <c:f>(Sheet2!$D$1,Sheet2!$F$1,Sheet2!$H$1,Sheet2!$J$1,Sheet2!$L$1)</c:f>
              <c:strCache>
                <c:ptCount val="5"/>
                <c:pt idx="0">
                  <c:v>132d657</c:v>
                </c:pt>
                <c:pt idx="1">
                  <c:v>157rat783</c:v>
                </c:pt>
                <c:pt idx="2">
                  <c:v>207si1032</c:v>
                </c:pt>
                <c:pt idx="3">
                  <c:v>217vm1084</c:v>
                </c:pt>
                <c:pt idx="4">
                  <c:v>421d2103</c:v>
                </c:pt>
              </c:strCache>
            </c:strRef>
          </c:cat>
          <c:val>
            <c:numRef>
              <c:f>(Sheet2!$D$3,Sheet2!$F$3,Sheet2!$H$3,Sheet2!$J$3,Sheet2!$L$3)</c:f>
              <c:numCache>
                <c:formatCode>General</c:formatCode>
                <c:ptCount val="5"/>
                <c:pt idx="0">
                  <c:v>15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Sheet2!$B$5</c:f>
              <c:strCache>
                <c:ptCount val="1"/>
                <c:pt idx="0">
                  <c:v>1x32</c:v>
                </c:pt>
              </c:strCache>
            </c:strRef>
          </c:tx>
          <c:cat>
            <c:strRef>
              <c:f>(Sheet2!$D$1,Sheet2!$F$1,Sheet2!$H$1,Sheet2!$J$1,Sheet2!$L$1)</c:f>
              <c:strCache>
                <c:ptCount val="5"/>
                <c:pt idx="0">
                  <c:v>132d657</c:v>
                </c:pt>
                <c:pt idx="1">
                  <c:v>157rat783</c:v>
                </c:pt>
                <c:pt idx="2">
                  <c:v>207si1032</c:v>
                </c:pt>
                <c:pt idx="3">
                  <c:v>217vm1084</c:v>
                </c:pt>
                <c:pt idx="4">
                  <c:v>421d2103</c:v>
                </c:pt>
              </c:strCache>
            </c:strRef>
          </c:cat>
          <c:val>
            <c:numRef>
              <c:f>(Sheet2!$D$5,Sheet2!$F$5,Sheet2!$H$5,Sheet2!$J$5,Sheet2!$L$5)</c:f>
              <c:numCache>
                <c:formatCode>General</c:formatCode>
                <c:ptCount val="5"/>
                <c:pt idx="0">
                  <c:v>20</c:v>
                </c:pt>
                <c:pt idx="1">
                  <c:v>15</c:v>
                </c:pt>
                <c:pt idx="2">
                  <c:v>25</c:v>
                </c:pt>
                <c:pt idx="3">
                  <c:v>85</c:v>
                </c:pt>
                <c:pt idx="4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Sheet2!$B$7</c:f>
              <c:strCache>
                <c:ptCount val="1"/>
                <c:pt idx="0">
                  <c:v>2x16</c:v>
                </c:pt>
              </c:strCache>
            </c:strRef>
          </c:tx>
          <c:cat>
            <c:strRef>
              <c:f>(Sheet2!$D$1,Sheet2!$F$1,Sheet2!$H$1,Sheet2!$J$1,Sheet2!$L$1)</c:f>
              <c:strCache>
                <c:ptCount val="5"/>
                <c:pt idx="0">
                  <c:v>132d657</c:v>
                </c:pt>
                <c:pt idx="1">
                  <c:v>157rat783</c:v>
                </c:pt>
                <c:pt idx="2">
                  <c:v>207si1032</c:v>
                </c:pt>
                <c:pt idx="3">
                  <c:v>217vm1084</c:v>
                </c:pt>
                <c:pt idx="4">
                  <c:v>421d2103</c:v>
                </c:pt>
              </c:strCache>
            </c:strRef>
          </c:cat>
          <c:val>
            <c:numRef>
              <c:f>(Sheet2!$D$7,Sheet2!$F$7,Sheet2!$H$7,Sheet2!$J$7,Sheet2!$L$7)</c:f>
              <c:numCache>
                <c:formatCode>General</c:formatCode>
                <c:ptCount val="5"/>
                <c:pt idx="0">
                  <c:v>35</c:v>
                </c:pt>
                <c:pt idx="1">
                  <c:v>30</c:v>
                </c:pt>
                <c:pt idx="2">
                  <c:v>0</c:v>
                </c:pt>
                <c:pt idx="3">
                  <c:v>75</c:v>
                </c:pt>
                <c:pt idx="4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Sheet2!$B$9</c:f>
              <c:strCache>
                <c:ptCount val="1"/>
                <c:pt idx="0">
                  <c:v>4x8</c:v>
                </c:pt>
              </c:strCache>
            </c:strRef>
          </c:tx>
          <c:cat>
            <c:strRef>
              <c:f>(Sheet2!$D$1,Sheet2!$F$1,Sheet2!$H$1,Sheet2!$J$1,Sheet2!$L$1)</c:f>
              <c:strCache>
                <c:ptCount val="5"/>
                <c:pt idx="0">
                  <c:v>132d657</c:v>
                </c:pt>
                <c:pt idx="1">
                  <c:v>157rat783</c:v>
                </c:pt>
                <c:pt idx="2">
                  <c:v>207si1032</c:v>
                </c:pt>
                <c:pt idx="3">
                  <c:v>217vm1084</c:v>
                </c:pt>
                <c:pt idx="4">
                  <c:v>421d2103</c:v>
                </c:pt>
              </c:strCache>
            </c:strRef>
          </c:cat>
          <c:val>
            <c:numRef>
              <c:f>(Sheet2!$D$9,Sheet2!$F$9,Sheet2!$H$9,Sheet2!$J$9,Sheet2!$L$9)</c:f>
              <c:numCache>
                <c:formatCode>General</c:formatCode>
                <c:ptCount val="5"/>
                <c:pt idx="0">
                  <c:v>10</c:v>
                </c:pt>
                <c:pt idx="1">
                  <c:v>5</c:v>
                </c:pt>
                <c:pt idx="2">
                  <c:v>0</c:v>
                </c:pt>
                <c:pt idx="3">
                  <c:v>65</c:v>
                </c:pt>
                <c:pt idx="4">
                  <c:v>5</c:v>
                </c:pt>
              </c:numCache>
            </c:numRef>
          </c:val>
        </c:ser>
        <c:axId val="54816768"/>
        <c:axId val="54818688"/>
      </c:barChart>
      <c:catAx>
        <c:axId val="548167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Problem Instance</a:t>
                </a:r>
              </a:p>
            </c:rich>
          </c:tx>
          <c:layout/>
        </c:title>
        <c:majorTickMark val="none"/>
        <c:tickLblPos val="nextTo"/>
        <c:spPr>
          <a:ln>
            <a:solidFill>
              <a:schemeClr val="bg1"/>
            </a:solidFill>
          </a:ln>
        </c:spPr>
        <c:crossAx val="54818688"/>
        <c:crosses val="autoZero"/>
        <c:auto val="1"/>
        <c:lblAlgn val="ctr"/>
        <c:lblOffset val="100"/>
      </c:catAx>
      <c:valAx>
        <c:axId val="54818688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% of Runs Optimum was Found</a:t>
                </a:r>
              </a:p>
            </c:rich>
          </c:tx>
          <c:layout/>
        </c:title>
        <c:numFmt formatCode="General" sourceLinked="1"/>
        <c:tickLblPos val="nextTo"/>
        <c:spPr>
          <a:ln>
            <a:solidFill>
              <a:schemeClr val="bg1"/>
            </a:solidFill>
          </a:ln>
        </c:spPr>
        <c:crossAx val="54816768"/>
        <c:crosses val="autoZero"/>
        <c:crossBetween val="between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90566872674636867"/>
          <c:y val="0.10417834423239468"/>
          <c:w val="8.0609147147652632E-2"/>
          <c:h val="0.20432670492459626"/>
        </c:manualLayout>
      </c:layout>
    </c:legend>
    <c:plotVisOnly val="1"/>
  </c:chart>
  <c:spPr>
    <a:solidFill>
      <a:schemeClr val="bg2">
        <a:lumMod val="40000"/>
        <a:lumOff val="60000"/>
      </a:schemeClr>
    </a:solidFill>
    <a:ln>
      <a:solidFill>
        <a:schemeClr val="bg1"/>
      </a:solidFill>
    </a:ln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400"/>
            </a:pPr>
            <a:r>
              <a:rPr lang="en-US" sz="1400"/>
              <a:t># Processors vs. Solution Quality</a:t>
            </a:r>
          </a:p>
        </c:rich>
      </c:tx>
      <c:layout/>
    </c:title>
    <c:plotArea>
      <c:layout/>
      <c:scatterChart>
        <c:scatterStyle val="lineMarker"/>
        <c:ser>
          <c:idx val="0"/>
          <c:order val="0"/>
          <c:tx>
            <c:strRef>
              <c:f>Sheet1!$E$1</c:f>
              <c:strCache>
                <c:ptCount val="1"/>
                <c:pt idx="0">
                  <c:v>132d657</c:v>
                </c:pt>
              </c:strCache>
            </c:strRef>
          </c:tx>
          <c:spPr>
            <a:ln w="12700">
              <a:solidFill>
                <a:srgbClr val="1519AF"/>
              </a:solidFill>
            </a:ln>
          </c:spPr>
          <c:marker>
            <c:spPr>
              <a:solidFill>
                <a:srgbClr val="1519AF"/>
              </a:solidFill>
              <a:ln w="12700">
                <a:solidFill>
                  <a:srgbClr val="1519AF"/>
                </a:solidFill>
              </a:ln>
            </c:spPr>
          </c:marker>
          <c:xVal>
            <c:numRef>
              <c:f>(Sheet1!$C$23,Sheet1!$C$30,Sheet1!$C$37,Sheet1!$C$44,Sheet1!$C$51,Sheet1!$C$58)</c:f>
              <c:numCache>
                <c:formatCode>0</c:formatCode>
                <c:ptCount val="6"/>
                <c:pt idx="0">
                  <c:v>32</c:v>
                </c:pt>
                <c:pt idx="1">
                  <c:v>25</c:v>
                </c:pt>
                <c:pt idx="2">
                  <c:v>16</c:v>
                </c:pt>
                <c:pt idx="3">
                  <c:v>9</c:v>
                </c:pt>
                <c:pt idx="4">
                  <c:v>4</c:v>
                </c:pt>
                <c:pt idx="5">
                  <c:v>1</c:v>
                </c:pt>
              </c:numCache>
            </c:numRef>
          </c:xVal>
          <c:yVal>
            <c:numRef>
              <c:f>(Sheet1!$E$23,Sheet1!$E$30,Sheet1!$E$37,Sheet1!$E$44,Sheet1!$E$51,Sheet1!$E$58)</c:f>
              <c:numCache>
                <c:formatCode>0.00</c:formatCode>
                <c:ptCount val="6"/>
                <c:pt idx="0">
                  <c:v>0.10423148724331383</c:v>
                </c:pt>
                <c:pt idx="1">
                  <c:v>7.7117966041419489E-2</c:v>
                </c:pt>
                <c:pt idx="2">
                  <c:v>0.20246244110587303</c:v>
                </c:pt>
                <c:pt idx="3">
                  <c:v>0.35958751889057478</c:v>
                </c:pt>
                <c:pt idx="4">
                  <c:v>0.43581651702373253</c:v>
                </c:pt>
                <c:pt idx="5">
                  <c:v>1.2221530802737981</c:v>
                </c:pt>
              </c:numCache>
            </c:numRef>
          </c:yVal>
        </c:ser>
        <c:ser>
          <c:idx val="1"/>
          <c:order val="1"/>
          <c:tx>
            <c:strRef>
              <c:f>Sheet1!$H$1</c:f>
              <c:strCache>
                <c:ptCount val="1"/>
                <c:pt idx="0">
                  <c:v>157rat783</c:v>
                </c:pt>
              </c:strCache>
            </c:strRef>
          </c:tx>
          <c:spPr>
            <a:ln w="12700">
              <a:solidFill>
                <a:srgbClr val="FF0000"/>
              </a:solidFill>
            </a:ln>
          </c:spPr>
          <c:marker>
            <c:spPr>
              <a:solidFill>
                <a:srgbClr val="FF0000"/>
              </a:solidFill>
              <a:ln w="12700">
                <a:solidFill>
                  <a:srgbClr val="FF0000"/>
                </a:solidFill>
              </a:ln>
            </c:spPr>
          </c:marker>
          <c:xVal>
            <c:numRef>
              <c:f>(Sheet1!$C$23,Sheet1!$C$30,Sheet1!$C$37,Sheet1!$C$44,Sheet1!$C$51,Sheet1!$C$58)</c:f>
              <c:numCache>
                <c:formatCode>0</c:formatCode>
                <c:ptCount val="6"/>
                <c:pt idx="0">
                  <c:v>32</c:v>
                </c:pt>
                <c:pt idx="1">
                  <c:v>25</c:v>
                </c:pt>
                <c:pt idx="2">
                  <c:v>16</c:v>
                </c:pt>
                <c:pt idx="3">
                  <c:v>9</c:v>
                </c:pt>
                <c:pt idx="4">
                  <c:v>4</c:v>
                </c:pt>
                <c:pt idx="5">
                  <c:v>1</c:v>
                </c:pt>
              </c:numCache>
            </c:numRef>
          </c:xVal>
          <c:yVal>
            <c:numRef>
              <c:f>(Sheet1!$H$23,Sheet1!$H$30,Sheet1!$H$37,Sheet1!$H$44,Sheet1!$H$51,Sheet1!$H$58)</c:f>
              <c:numCache>
                <c:formatCode>0.00</c:formatCode>
                <c:ptCount val="6"/>
                <c:pt idx="0">
                  <c:v>0.14408338442672672</c:v>
                </c:pt>
                <c:pt idx="1">
                  <c:v>0.262109135499699</c:v>
                </c:pt>
                <c:pt idx="2">
                  <c:v>0.31115879828326493</c:v>
                </c:pt>
                <c:pt idx="3">
                  <c:v>0.48896382587369192</c:v>
                </c:pt>
                <c:pt idx="4">
                  <c:v>0.5748007357449415</c:v>
                </c:pt>
                <c:pt idx="5">
                  <c:v>2.0723482526057597</c:v>
                </c:pt>
              </c:numCache>
            </c:numRef>
          </c:yVal>
        </c:ser>
        <c:ser>
          <c:idx val="2"/>
          <c:order val="2"/>
          <c:tx>
            <c:strRef>
              <c:f>Sheet1!$K$1</c:f>
              <c:strCache>
                <c:ptCount val="1"/>
                <c:pt idx="0">
                  <c:v>207si1032</c:v>
                </c:pt>
              </c:strCache>
            </c:strRef>
          </c:tx>
          <c:spPr>
            <a:ln w="12700">
              <a:solidFill>
                <a:srgbClr val="FFFF00"/>
              </a:solidFill>
            </a:ln>
          </c:spPr>
          <c:marker>
            <c:spPr>
              <a:solidFill>
                <a:srgbClr val="FFFF00"/>
              </a:solidFill>
              <a:ln w="12700">
                <a:solidFill>
                  <a:srgbClr val="FFFF00"/>
                </a:solidFill>
              </a:ln>
            </c:spPr>
          </c:marker>
          <c:xVal>
            <c:numRef>
              <c:f>(Sheet1!$C$23,Sheet1!$C$30,Sheet1!$C$37,Sheet1!$C$44,Sheet1!$C$51,Sheet1!$C$58)</c:f>
              <c:numCache>
                <c:formatCode>0</c:formatCode>
                <c:ptCount val="6"/>
                <c:pt idx="0">
                  <c:v>32</c:v>
                </c:pt>
                <c:pt idx="1">
                  <c:v>25</c:v>
                </c:pt>
                <c:pt idx="2">
                  <c:v>16</c:v>
                </c:pt>
                <c:pt idx="3">
                  <c:v>9</c:v>
                </c:pt>
                <c:pt idx="4">
                  <c:v>4</c:v>
                </c:pt>
                <c:pt idx="5">
                  <c:v>1</c:v>
                </c:pt>
              </c:numCache>
            </c:numRef>
          </c:xVal>
          <c:yVal>
            <c:numRef>
              <c:f>(Sheet1!$K$23,Sheet1!$K$30,Sheet1!$K$37,Sheet1!$K$44,Sheet1!$K$51,Sheet1!$K$58)</c:f>
              <c:numCache>
                <c:formatCode>0.00</c:formatCode>
                <c:ptCount val="6"/>
                <c:pt idx="0">
                  <c:v>8.7196270061870043E-2</c:v>
                </c:pt>
                <c:pt idx="1">
                  <c:v>0.10378373531785823</c:v>
                </c:pt>
                <c:pt idx="2">
                  <c:v>0.10624943961266348</c:v>
                </c:pt>
                <c:pt idx="3">
                  <c:v>0.13337218685555455</c:v>
                </c:pt>
                <c:pt idx="4">
                  <c:v>0.2958845153770292</c:v>
                </c:pt>
                <c:pt idx="5">
                  <c:v>0.64395229982963953</c:v>
                </c:pt>
              </c:numCache>
            </c:numRef>
          </c:yVal>
        </c:ser>
        <c:axId val="53264768"/>
        <c:axId val="53266688"/>
      </c:scatterChart>
      <c:valAx>
        <c:axId val="53264768"/>
        <c:scaling>
          <c:orientation val="minMax"/>
        </c:scaling>
        <c:axPos val="b"/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 dirty="0"/>
                  <a:t># </a:t>
                </a:r>
                <a:r>
                  <a:rPr lang="en-US" sz="1050" dirty="0" smtClean="0"/>
                  <a:t>Processors</a:t>
                </a:r>
                <a:endParaRPr lang="en-US" sz="1050" baseline="0" dirty="0" smtClean="0"/>
              </a:p>
              <a:p>
                <a:pPr>
                  <a:defRPr sz="1050"/>
                </a:pPr>
                <a:r>
                  <a:rPr lang="en-US" sz="1050" b="1" i="0" u="none" strike="noStrike" baseline="0" dirty="0" smtClean="0"/>
                  <a:t>(all grids are square except for 32 processor case)</a:t>
                </a:r>
                <a:endParaRPr lang="en-US" sz="1050" dirty="0"/>
              </a:p>
            </c:rich>
          </c:tx>
          <c:layout/>
        </c:title>
        <c:numFmt formatCode="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3266688"/>
        <c:crosses val="autoZero"/>
        <c:crossBetween val="midCat"/>
      </c:valAx>
      <c:valAx>
        <c:axId val="53266688"/>
        <c:scaling>
          <c:orientation val="minMax"/>
        </c:scaling>
        <c:axPos val="l"/>
        <c:majorGridlines>
          <c:spPr>
            <a:ln>
              <a:solidFill>
                <a:schemeClr val="bg1"/>
              </a:solidFill>
            </a:ln>
          </c:spPr>
        </c:majorGridlines>
        <c:title>
          <c:tx>
            <c:rich>
              <a:bodyPr/>
              <a:lstStyle/>
              <a:p>
                <a:pPr>
                  <a:defRPr sz="1050"/>
                </a:pPr>
                <a:r>
                  <a:rPr lang="en-US" sz="1050"/>
                  <a:t>% From Optimal</a:t>
                </a:r>
              </a:p>
            </c:rich>
          </c:tx>
          <c:layout/>
        </c:title>
        <c:numFmt formatCode="0.00" sourceLinked="1"/>
        <c:majorTickMark val="none"/>
        <c:tickLblPos val="nextTo"/>
        <c:spPr>
          <a:ln>
            <a:solidFill>
              <a:schemeClr val="bg1"/>
            </a:solidFill>
          </a:ln>
        </c:spPr>
        <c:crossAx val="53264768"/>
        <c:crosses val="autoZero"/>
        <c:crossBetween val="midCat"/>
      </c:valAx>
      <c:spPr>
        <a:ln>
          <a:solidFill>
            <a:schemeClr val="bg1"/>
          </a:solidFill>
        </a:ln>
      </c:spPr>
    </c:plotArea>
    <c:legend>
      <c:legendPos val="r"/>
      <c:layout>
        <c:manualLayout>
          <c:xMode val="edge"/>
          <c:yMode val="edge"/>
          <c:x val="0.86740902949261511"/>
          <c:y val="9.7673624130316994E-2"/>
          <c:w val="0.11523396853499818"/>
          <c:h val="0.14351518560179996"/>
        </c:manualLayout>
      </c:layout>
    </c:legend>
    <c:plotVisOnly val="1"/>
  </c:chart>
  <c:spPr>
    <a:solidFill>
      <a:schemeClr val="bg2">
        <a:lumMod val="40000"/>
        <a:lumOff val="60000"/>
      </a:schemeClr>
    </a:solidFill>
    <a:ln>
      <a:solidFill>
        <a:schemeClr val="bg1"/>
      </a:solidFill>
    </a:ln>
  </c:spPr>
  <c:txPr>
    <a:bodyPr/>
    <a:lstStyle/>
    <a:p>
      <a:pPr>
        <a:defRPr>
          <a:solidFill>
            <a:schemeClr val="bg1"/>
          </a:solidFill>
        </a:defRPr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0.91588</cdr:y>
    </cdr:from>
    <cdr:to>
      <cdr:x>0.39366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14287" y="4148138"/>
          <a:ext cx="3168419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" lastClr="FFFFFF"/>
              </a:solidFill>
              <a:latin typeface="Calibri"/>
            </a:defRPr>
          </a:lvl9pPr>
        </a:lstStyle>
        <a:p xmlns:a="http://schemas.openxmlformats.org/drawingml/2006/main">
          <a:pPr algn="l"/>
          <a:r>
            <a:rPr lang="en-US" sz="900" dirty="0">
              <a:solidFill>
                <a:sysClr val="windowText" lastClr="000000"/>
              </a:solidFill>
            </a:rPr>
            <a:t>Results</a:t>
          </a:r>
          <a:r>
            <a:rPr lang="en-US" sz="900" baseline="0" dirty="0">
              <a:solidFill>
                <a:sysClr val="windowText" lastClr="000000"/>
              </a:solidFill>
            </a:rPr>
            <a:t> averaged over </a:t>
          </a:r>
          <a:r>
            <a:rPr lang="en-US" sz="900" baseline="0" dirty="0" smtClean="0">
              <a:solidFill>
                <a:sysClr val="windowText" lastClr="000000"/>
              </a:solidFill>
            </a:rPr>
            <a:t>20 </a:t>
          </a:r>
          <a:r>
            <a:rPr lang="en-US" sz="900" baseline="0" dirty="0">
              <a:solidFill>
                <a:sysClr val="windowText" lastClr="000000"/>
              </a:solidFill>
            </a:rPr>
            <a:t>runs.</a:t>
          </a:r>
        </a:p>
        <a:p xmlns:a="http://schemas.openxmlformats.org/drawingml/2006/main">
          <a:pPr algn="l"/>
          <a:r>
            <a:rPr lang="en-US" sz="900" baseline="0" dirty="0">
              <a:solidFill>
                <a:sysClr val="windowText" lastClr="000000"/>
              </a:solidFill>
            </a:rPr>
            <a:t>Quad Core AMD </a:t>
          </a:r>
          <a:r>
            <a:rPr lang="en-US" sz="900" baseline="0" dirty="0" err="1">
              <a:solidFill>
                <a:sysClr val="windowText" lastClr="000000"/>
              </a:solidFill>
            </a:rPr>
            <a:t>Opteron</a:t>
          </a:r>
          <a:r>
            <a:rPr lang="en-US" sz="900" baseline="0" dirty="0">
              <a:solidFill>
                <a:sysClr val="windowText" lastClr="000000"/>
              </a:solidFill>
            </a:rPr>
            <a:t> (8360 SE), 2511 MHz, 512K Cache.</a:t>
          </a:r>
          <a:endParaRPr lang="en-US" sz="900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</cdr:x>
      <cdr:y>0.91588</cdr:y>
    </cdr:from>
    <cdr:to>
      <cdr:x>0.39366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242887" y="4224338"/>
          <a:ext cx="3168419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en-US" sz="900" dirty="0">
              <a:solidFill>
                <a:sysClr val="windowText" lastClr="000000"/>
              </a:solidFill>
            </a:rPr>
            <a:t>Results</a:t>
          </a:r>
          <a:r>
            <a:rPr lang="en-US" sz="900" baseline="0" dirty="0">
              <a:solidFill>
                <a:sysClr val="windowText" lastClr="000000"/>
              </a:solidFill>
            </a:rPr>
            <a:t> averaged over </a:t>
          </a:r>
          <a:r>
            <a:rPr lang="en-US" sz="900" baseline="0" dirty="0" smtClean="0">
              <a:solidFill>
                <a:sysClr val="windowText" lastClr="000000"/>
              </a:solidFill>
            </a:rPr>
            <a:t>20 </a:t>
          </a:r>
          <a:r>
            <a:rPr lang="en-US" sz="900" baseline="0" dirty="0">
              <a:solidFill>
                <a:sysClr val="windowText" lastClr="000000"/>
              </a:solidFill>
            </a:rPr>
            <a:t>runs.</a:t>
          </a:r>
        </a:p>
        <a:p xmlns:a="http://schemas.openxmlformats.org/drawingml/2006/main">
          <a:pPr algn="l"/>
          <a:r>
            <a:rPr lang="en-US" sz="900" baseline="0" dirty="0">
              <a:solidFill>
                <a:sysClr val="windowText" lastClr="000000"/>
              </a:solidFill>
            </a:rPr>
            <a:t>Quad Core AMD </a:t>
          </a:r>
          <a:r>
            <a:rPr lang="en-US" sz="900" baseline="0" dirty="0" err="1">
              <a:solidFill>
                <a:sysClr val="windowText" lastClr="000000"/>
              </a:solidFill>
            </a:rPr>
            <a:t>Opteron</a:t>
          </a:r>
          <a:r>
            <a:rPr lang="en-US" sz="900" baseline="0" dirty="0">
              <a:solidFill>
                <a:sysClr val="windowText" lastClr="000000"/>
              </a:solidFill>
            </a:rPr>
            <a:t> (8360 SE), 2511 MHz, 512K Cache.</a:t>
          </a:r>
          <a:endParaRPr lang="en-US" sz="900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</cdr:x>
      <cdr:y>0.84375</cdr:y>
    </cdr:from>
    <cdr:to>
      <cdr:x>0.39366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2133599"/>
          <a:ext cx="3168419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en-US" sz="900" dirty="0">
              <a:solidFill>
                <a:sysClr val="windowText" lastClr="000000"/>
              </a:solidFill>
            </a:rPr>
            <a:t>Results</a:t>
          </a:r>
          <a:r>
            <a:rPr lang="en-US" sz="900" baseline="0" dirty="0">
              <a:solidFill>
                <a:sysClr val="windowText" lastClr="000000"/>
              </a:solidFill>
            </a:rPr>
            <a:t> averaged over </a:t>
          </a:r>
          <a:r>
            <a:rPr lang="en-US" sz="900" baseline="0" dirty="0" smtClean="0">
              <a:solidFill>
                <a:sysClr val="windowText" lastClr="000000"/>
              </a:solidFill>
            </a:rPr>
            <a:t>20 </a:t>
          </a:r>
          <a:r>
            <a:rPr lang="en-US" sz="900" baseline="0" dirty="0">
              <a:solidFill>
                <a:sysClr val="windowText" lastClr="000000"/>
              </a:solidFill>
            </a:rPr>
            <a:t>runs.</a:t>
          </a:r>
        </a:p>
        <a:p xmlns:a="http://schemas.openxmlformats.org/drawingml/2006/main">
          <a:pPr algn="l"/>
          <a:r>
            <a:rPr lang="en-US" sz="900" baseline="0" dirty="0">
              <a:solidFill>
                <a:sysClr val="windowText" lastClr="000000"/>
              </a:solidFill>
            </a:rPr>
            <a:t>Quad Core AMD </a:t>
          </a:r>
          <a:r>
            <a:rPr lang="en-US" sz="900" baseline="0" dirty="0" err="1">
              <a:solidFill>
                <a:sysClr val="windowText" lastClr="000000"/>
              </a:solidFill>
            </a:rPr>
            <a:t>Opteron</a:t>
          </a:r>
          <a:r>
            <a:rPr lang="en-US" sz="900" baseline="0" dirty="0">
              <a:solidFill>
                <a:sysClr val="windowText" lastClr="000000"/>
              </a:solidFill>
            </a:rPr>
            <a:t> (8360 SE), 2511 MHz, 512K Cache.</a:t>
          </a:r>
          <a:endParaRPr lang="en-US" sz="900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</cdr:x>
      <cdr:y>0.84375</cdr:y>
    </cdr:from>
    <cdr:to>
      <cdr:x>0.39366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152400" y="2133599"/>
          <a:ext cx="3168419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en-US" sz="900" dirty="0">
              <a:solidFill>
                <a:sysClr val="windowText" lastClr="000000"/>
              </a:solidFill>
            </a:rPr>
            <a:t>Results</a:t>
          </a:r>
          <a:r>
            <a:rPr lang="en-US" sz="900" baseline="0" dirty="0">
              <a:solidFill>
                <a:sysClr val="windowText" lastClr="000000"/>
              </a:solidFill>
            </a:rPr>
            <a:t> averaged over </a:t>
          </a:r>
          <a:r>
            <a:rPr lang="en-US" sz="900" baseline="0" dirty="0" smtClean="0">
              <a:solidFill>
                <a:sysClr val="windowText" lastClr="000000"/>
              </a:solidFill>
            </a:rPr>
            <a:t>20 </a:t>
          </a:r>
          <a:r>
            <a:rPr lang="en-US" sz="900" baseline="0" dirty="0">
              <a:solidFill>
                <a:sysClr val="windowText" lastClr="000000"/>
              </a:solidFill>
            </a:rPr>
            <a:t>runs.</a:t>
          </a:r>
        </a:p>
        <a:p xmlns:a="http://schemas.openxmlformats.org/drawingml/2006/main">
          <a:pPr algn="l"/>
          <a:r>
            <a:rPr lang="en-US" sz="900" baseline="0" dirty="0">
              <a:solidFill>
                <a:sysClr val="windowText" lastClr="000000"/>
              </a:solidFill>
            </a:rPr>
            <a:t>Quad Core AMD </a:t>
          </a:r>
          <a:r>
            <a:rPr lang="en-US" sz="900" baseline="0" dirty="0" err="1">
              <a:solidFill>
                <a:sysClr val="windowText" lastClr="000000"/>
              </a:solidFill>
            </a:rPr>
            <a:t>Opteron</a:t>
          </a:r>
          <a:r>
            <a:rPr lang="en-US" sz="900" baseline="0" dirty="0">
              <a:solidFill>
                <a:sysClr val="windowText" lastClr="000000"/>
              </a:solidFill>
            </a:rPr>
            <a:t> (8360 SE), 2511 MHz, 512K Cache.</a:t>
          </a:r>
          <a:endParaRPr lang="en-US" sz="900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</cdr:x>
      <cdr:y>0.91803</cdr:y>
    </cdr:from>
    <cdr:to>
      <cdr:x>0.39366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-242887" y="4343400"/>
          <a:ext cx="3168419" cy="3810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en-US" sz="900" dirty="0">
              <a:solidFill>
                <a:sysClr val="windowText" lastClr="000000"/>
              </a:solidFill>
            </a:rPr>
            <a:t>Results</a:t>
          </a:r>
          <a:r>
            <a:rPr lang="en-US" sz="900" baseline="0" dirty="0">
              <a:solidFill>
                <a:sysClr val="windowText" lastClr="000000"/>
              </a:solidFill>
            </a:rPr>
            <a:t> averaged over </a:t>
          </a:r>
          <a:r>
            <a:rPr lang="en-US" sz="900" baseline="0" dirty="0" smtClean="0">
              <a:solidFill>
                <a:sysClr val="windowText" lastClr="000000"/>
              </a:solidFill>
            </a:rPr>
            <a:t>20 </a:t>
          </a:r>
          <a:r>
            <a:rPr lang="en-US" sz="900" baseline="0" dirty="0">
              <a:solidFill>
                <a:sysClr val="windowText" lastClr="000000"/>
              </a:solidFill>
            </a:rPr>
            <a:t>runs.</a:t>
          </a:r>
        </a:p>
        <a:p xmlns:a="http://schemas.openxmlformats.org/drawingml/2006/main">
          <a:pPr algn="l"/>
          <a:r>
            <a:rPr lang="en-US" sz="900" baseline="0" dirty="0">
              <a:solidFill>
                <a:sysClr val="windowText" lastClr="000000"/>
              </a:solidFill>
            </a:rPr>
            <a:t>Quad Core AMD </a:t>
          </a:r>
          <a:r>
            <a:rPr lang="en-US" sz="900" baseline="0" dirty="0" err="1">
              <a:solidFill>
                <a:sysClr val="windowText" lastClr="000000"/>
              </a:solidFill>
            </a:rPr>
            <a:t>Opteron</a:t>
          </a:r>
          <a:r>
            <a:rPr lang="en-US" sz="900" baseline="0" dirty="0">
              <a:solidFill>
                <a:sysClr val="windowText" lastClr="000000"/>
              </a:solidFill>
            </a:rPr>
            <a:t> (8360 SE), 2511 MHz, 512K Cache.</a:t>
          </a:r>
          <a:endParaRPr lang="en-US" sz="900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</cdr:x>
      <cdr:y>0.94915</cdr:y>
    </cdr:from>
    <cdr:to>
      <cdr:x>0.23785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4267200"/>
          <a:ext cx="1981200" cy="2286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en-US" sz="900" dirty="0" smtClean="0">
              <a:solidFill>
                <a:sysClr val="windowText" lastClr="000000"/>
              </a:solidFill>
            </a:rPr>
            <a:t>Percentages taken</a:t>
          </a:r>
          <a:r>
            <a:rPr lang="en-US" sz="900" baseline="0" dirty="0" smtClean="0">
              <a:solidFill>
                <a:sysClr val="windowText" lastClr="000000"/>
              </a:solidFill>
            </a:rPr>
            <a:t>  from 20 </a:t>
          </a:r>
          <a:r>
            <a:rPr lang="en-US" sz="900" baseline="0" dirty="0">
              <a:solidFill>
                <a:sysClr val="windowText" lastClr="000000"/>
              </a:solidFill>
            </a:rPr>
            <a:t>runs</a:t>
          </a:r>
          <a:r>
            <a:rPr lang="en-US" sz="900" baseline="0" dirty="0" smtClean="0">
              <a:solidFill>
                <a:sysClr val="windowText" lastClr="000000"/>
              </a:solidFill>
            </a:rPr>
            <a:t>.</a:t>
          </a:r>
          <a:endParaRPr lang="en-US" sz="900" baseline="0" dirty="0">
            <a:solidFill>
              <a:sysClr val="windowText" lastClr="000000"/>
            </a:solidFill>
          </a:endParaRPr>
        </a:p>
      </cdr:txBody>
    </cdr:sp>
  </cdr:relSizeAnchor>
</c:userShapes>
</file>

<file path=ppt/drawings/drawing7.xml><?xml version="1.0" encoding="utf-8"?>
<c:userShapes xmlns:c="http://schemas.openxmlformats.org/drawingml/2006/chart">
  <cdr:relSizeAnchor xmlns:cdr="http://schemas.openxmlformats.org/drawingml/2006/chartDrawing">
    <cdr:from>
      <cdr:x>0</cdr:x>
      <cdr:y>0.92593</cdr:y>
    </cdr:from>
    <cdr:to>
      <cdr:x>0.39366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0" y="3810001"/>
          <a:ext cx="3168422" cy="30479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>
          <a:noAutofit/>
        </a:bodyPr>
        <a:lstStyle xmlns:a="http://schemas.openxmlformats.org/drawingml/2006/main">
          <a:lvl1pPr marL="0" indent="0">
            <a:defRPr sz="1100">
              <a:latin typeface="Calibri"/>
            </a:defRPr>
          </a:lvl1pPr>
          <a:lvl2pPr marL="457200" indent="0">
            <a:defRPr sz="1100">
              <a:latin typeface="Calibri"/>
            </a:defRPr>
          </a:lvl2pPr>
          <a:lvl3pPr marL="914400" indent="0">
            <a:defRPr sz="1100">
              <a:latin typeface="Calibri"/>
            </a:defRPr>
          </a:lvl3pPr>
          <a:lvl4pPr marL="1371600" indent="0">
            <a:defRPr sz="1100">
              <a:latin typeface="Calibri"/>
            </a:defRPr>
          </a:lvl4pPr>
          <a:lvl5pPr marL="1828800" indent="0">
            <a:defRPr sz="1100">
              <a:latin typeface="Calibri"/>
            </a:defRPr>
          </a:lvl5pPr>
          <a:lvl6pPr marL="2286000" indent="0">
            <a:defRPr sz="1100">
              <a:latin typeface="Calibri"/>
            </a:defRPr>
          </a:lvl6pPr>
          <a:lvl7pPr marL="2743200" indent="0">
            <a:defRPr sz="1100">
              <a:latin typeface="Calibri"/>
            </a:defRPr>
          </a:lvl7pPr>
          <a:lvl8pPr marL="3200400" indent="0">
            <a:defRPr sz="1100">
              <a:latin typeface="Calibri"/>
            </a:defRPr>
          </a:lvl8pPr>
          <a:lvl9pPr marL="3657600" indent="0">
            <a:defRPr sz="1100">
              <a:latin typeface="Calibri"/>
            </a:defRPr>
          </a:lvl9pPr>
        </a:lstStyle>
        <a:p xmlns:a="http://schemas.openxmlformats.org/drawingml/2006/main">
          <a:pPr algn="l"/>
          <a:r>
            <a:rPr lang="en-US" sz="800" dirty="0">
              <a:solidFill>
                <a:sysClr val="windowText" lastClr="000000"/>
              </a:solidFill>
            </a:rPr>
            <a:t>Results</a:t>
          </a:r>
          <a:r>
            <a:rPr lang="en-US" sz="800" baseline="0" dirty="0">
              <a:solidFill>
                <a:sysClr val="windowText" lastClr="000000"/>
              </a:solidFill>
            </a:rPr>
            <a:t> averaged over </a:t>
          </a:r>
          <a:r>
            <a:rPr lang="en-US" sz="800" baseline="0" dirty="0" smtClean="0">
              <a:solidFill>
                <a:sysClr val="windowText" lastClr="000000"/>
              </a:solidFill>
            </a:rPr>
            <a:t>20 </a:t>
          </a:r>
          <a:r>
            <a:rPr lang="en-US" sz="800" baseline="0" dirty="0">
              <a:solidFill>
                <a:sysClr val="windowText" lastClr="000000"/>
              </a:solidFill>
            </a:rPr>
            <a:t>runs.</a:t>
          </a:r>
        </a:p>
        <a:p xmlns:a="http://schemas.openxmlformats.org/drawingml/2006/main">
          <a:pPr algn="l"/>
          <a:r>
            <a:rPr lang="en-US" sz="800" baseline="0" dirty="0">
              <a:solidFill>
                <a:sysClr val="windowText" lastClr="000000"/>
              </a:solidFill>
            </a:rPr>
            <a:t>Quad Core AMD </a:t>
          </a:r>
          <a:r>
            <a:rPr lang="en-US" sz="800" baseline="0" dirty="0" err="1">
              <a:solidFill>
                <a:sysClr val="windowText" lastClr="000000"/>
              </a:solidFill>
            </a:rPr>
            <a:t>Opteron</a:t>
          </a:r>
          <a:r>
            <a:rPr lang="en-US" sz="800" baseline="0" dirty="0">
              <a:solidFill>
                <a:sysClr val="windowText" lastClr="000000"/>
              </a:solidFill>
            </a:rPr>
            <a:t> (8360 SE), 2511 MHz, 512K Cache.</a:t>
          </a:r>
          <a:endParaRPr lang="en-US" sz="800" dirty="0">
            <a:solidFill>
              <a:sysClr val="windowText" lastClr="000000"/>
            </a:solidFill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180" y="0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094D1E-18BA-414A-9201-A5E5F8B97363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715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180" y="6948715"/>
            <a:ext cx="4160937" cy="36527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B4EAE0-A2DD-42E0-8834-7F5CB532C48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69BFAB0-811D-4F7E-8AA5-C453576406C9}" type="datetimeFigureOut">
              <a:rPr lang="en-US" smtClean="0"/>
              <a:pPr/>
              <a:t>5/12/2009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54A80BC-C000-40BC-9262-5CCB3C0EE06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rgbClr val="FFFF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01DD9A-4B84-4C8D-ADE7-3D1A3C6F1AE5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749384-5DF8-4520-91AD-D65BF8B1C320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0050B-F3A1-449E-B4AF-2E96B6B36C48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>
                <a:solidFill>
                  <a:srgbClr val="FFFF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  <a:lvl2pPr>
              <a:defRPr>
                <a:solidFill>
                  <a:srgbClr val="FFFF00"/>
                </a:solidFill>
              </a:defRPr>
            </a:lvl2pPr>
            <a:lvl3pPr>
              <a:defRPr>
                <a:solidFill>
                  <a:srgbClr val="FFFF00"/>
                </a:solidFill>
              </a:defRPr>
            </a:lvl3pPr>
            <a:lvl4pPr>
              <a:defRPr>
                <a:solidFill>
                  <a:srgbClr val="FFFF00"/>
                </a:solidFill>
              </a:defRPr>
            </a:lvl4pPr>
            <a:lvl5pPr>
              <a:defRPr>
                <a:solidFill>
                  <a:srgbClr val="FFFF0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F9EAA3-F7C9-4E3A-AA5B-2B61FD6BFD1B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CDAC3F-C5BE-4F87-84A7-5463A40FC1EA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25BA5-B53E-4072-895C-9CF83FE5FFD9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703C27-738A-4C8A-B4AB-4B4CAA14FE8E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987541-ACFD-4D5E-A355-7ADBF206EA56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DF42B-EAD8-4125-930B-0B509F8425FF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A4817B-6D30-42A5-9473-BE83ADB66224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BF26AE-502F-4ACB-84CC-D1F07498E038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00003E"/>
            </a:gs>
            <a:gs pos="36000">
              <a:srgbClr val="070E69"/>
            </a:gs>
            <a:gs pos="70000">
              <a:srgbClr val="1519AF"/>
            </a:gs>
          </a:gsLst>
          <a:lin ang="27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CBF2C0-9C2E-47A9-91CC-6C6D982B2369}" type="datetime1">
              <a:rPr lang="en-US" smtClean="0"/>
              <a:pPr/>
              <a:t>5/12/2009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FFFF00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rgbClr val="FFFF0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rgbClr val="FFFF0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rgbClr val="FFFF00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rgbClr val="FFFF00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rgbClr val="FFFF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Parallel Architecture for the Generalized Traveling Salesman Problem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733800"/>
            <a:ext cx="6324600" cy="1905000"/>
          </a:xfrm>
        </p:spPr>
        <p:txBody>
          <a:bodyPr>
            <a:noAutofit/>
          </a:bodyPr>
          <a:lstStyle/>
          <a:p>
            <a:pPr algn="l"/>
            <a:r>
              <a:rPr lang="en-US" sz="2400" dirty="0" smtClean="0"/>
              <a:t>Max </a:t>
            </a:r>
            <a:r>
              <a:rPr lang="en-US" sz="2400" dirty="0" err="1" smtClean="0"/>
              <a:t>Scharrenbroich</a:t>
            </a:r>
            <a:endParaRPr lang="en-US" sz="2400" dirty="0"/>
          </a:p>
          <a:p>
            <a:pPr algn="l"/>
            <a:r>
              <a:rPr lang="en-US" sz="2400" dirty="0" smtClean="0"/>
              <a:t>AMSC 664 Final Presentation 05/12/2009</a:t>
            </a:r>
          </a:p>
          <a:p>
            <a:pPr algn="l"/>
            <a:r>
              <a:rPr lang="en-US" sz="2400" dirty="0" smtClean="0"/>
              <a:t>Advisor:  Dr. Bruce L. Golden</a:t>
            </a:r>
          </a:p>
          <a:p>
            <a:pPr algn="l"/>
            <a:r>
              <a:rPr lang="en-US" sz="2400" dirty="0" smtClean="0"/>
              <a:t>R. H. Smith School of Business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  <p:transition advTm="1449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2"/>
                </a:solidFill>
              </a:rPr>
              <a:t>Background and Review</a:t>
            </a:r>
          </a:p>
          <a:p>
            <a:r>
              <a:rPr lang="en-US" sz="2800" dirty="0" smtClean="0"/>
              <a:t>Review of </a:t>
            </a:r>
            <a:r>
              <a:rPr lang="en-US" sz="2800" dirty="0" err="1" smtClean="0"/>
              <a:t>mrOX</a:t>
            </a:r>
            <a:r>
              <a:rPr lang="en-US" sz="2800" dirty="0" smtClean="0"/>
              <a:t> GA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Parallelism in the </a:t>
            </a:r>
            <a:r>
              <a:rPr lang="en-US" sz="2800" dirty="0" err="1" smtClean="0">
                <a:solidFill>
                  <a:schemeClr val="bg2"/>
                </a:solidFill>
              </a:rPr>
              <a:t>mrOX</a:t>
            </a:r>
            <a:r>
              <a:rPr lang="en-US" sz="2800" dirty="0" smtClean="0">
                <a:solidFill>
                  <a:schemeClr val="bg2"/>
                </a:solidFill>
              </a:rPr>
              <a:t> GA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Parallel Architecture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Final Results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Status Summary</a:t>
            </a:r>
            <a:endParaRPr lang="en-US" sz="2400" dirty="0" smtClean="0"/>
          </a:p>
          <a:p>
            <a:pPr lvl="1"/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Review of </a:t>
            </a:r>
            <a:r>
              <a:rPr lang="en-US" dirty="0" err="1" smtClean="0"/>
              <a:t>mrOX</a:t>
            </a:r>
            <a:r>
              <a:rPr lang="en-US" dirty="0" smtClean="0"/>
              <a:t> GA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33400" y="1676400"/>
            <a:ext cx="1066800" cy="45720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Pop 1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990600" y="3886200"/>
            <a:ext cx="1143000" cy="38100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Merge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1200" y="2438400"/>
            <a:ext cx="4331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…</a:t>
            </a:r>
            <a:endParaRPr lang="en-US" sz="2800" dirty="0"/>
          </a:p>
        </p:txBody>
      </p:sp>
      <p:sp>
        <p:nvSpPr>
          <p:cNvPr id="8" name="Rounded Rectangle 7"/>
          <p:cNvSpPr/>
          <p:nvPr/>
        </p:nvSpPr>
        <p:spPr>
          <a:xfrm>
            <a:off x="609600" y="990600"/>
            <a:ext cx="914400" cy="4572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Start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143000" y="5791200"/>
            <a:ext cx="838200" cy="4572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End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0" name="Straight Arrow Connector 9"/>
          <p:cNvCxnSpPr>
            <a:stCxn id="8" idx="2"/>
            <a:endCxn id="5" idx="0"/>
          </p:cNvCxnSpPr>
          <p:nvPr/>
        </p:nvCxnSpPr>
        <p:spPr>
          <a:xfrm rot="5400000">
            <a:off x="952500" y="1562100"/>
            <a:ext cx="228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9" idx="4"/>
            <a:endCxn id="9" idx="0"/>
          </p:cNvCxnSpPr>
          <p:nvPr/>
        </p:nvCxnSpPr>
        <p:spPr>
          <a:xfrm rot="5400000">
            <a:off x="1409700" y="5638800"/>
            <a:ext cx="3048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1219200" y="2209800"/>
            <a:ext cx="1066800" cy="45720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Pop 2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1905000" y="2971800"/>
            <a:ext cx="1066800" cy="45720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Pop 7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16" name="Shape 56"/>
          <p:cNvCxnSpPr>
            <a:stCxn id="5" idx="4"/>
            <a:endCxn id="6" idx="0"/>
          </p:cNvCxnSpPr>
          <p:nvPr/>
        </p:nvCxnSpPr>
        <p:spPr>
          <a:xfrm rot="16200000" flipH="1">
            <a:off x="438150" y="2762250"/>
            <a:ext cx="1752600" cy="495300"/>
          </a:xfrm>
          <a:prstGeom prst="bentConnector3">
            <a:avLst>
              <a:gd name="adj1" fmla="val 44733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hape 58"/>
          <p:cNvCxnSpPr>
            <a:stCxn id="14" idx="4"/>
            <a:endCxn id="6" idx="0"/>
          </p:cNvCxnSpPr>
          <p:nvPr/>
        </p:nvCxnSpPr>
        <p:spPr>
          <a:xfrm rot="5400000">
            <a:off x="1047750" y="3181350"/>
            <a:ext cx="1219200" cy="190500"/>
          </a:xfrm>
          <a:prstGeom prst="bentConnector3">
            <a:avLst>
              <a:gd name="adj1" fmla="val 59929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hape 60"/>
          <p:cNvCxnSpPr>
            <a:stCxn id="15" idx="4"/>
            <a:endCxn id="6" idx="0"/>
          </p:cNvCxnSpPr>
          <p:nvPr/>
        </p:nvCxnSpPr>
        <p:spPr>
          <a:xfrm rot="5400000">
            <a:off x="1771650" y="3219450"/>
            <a:ext cx="457200" cy="876300"/>
          </a:xfrm>
          <a:prstGeom prst="bentConnector3">
            <a:avLst>
              <a:gd name="adj1" fmla="val 47143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Oval 18"/>
          <p:cNvSpPr/>
          <p:nvPr/>
        </p:nvSpPr>
        <p:spPr>
          <a:xfrm>
            <a:off x="990600" y="4648200"/>
            <a:ext cx="1143000" cy="83820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Post-Merge</a:t>
            </a:r>
            <a:endParaRPr lang="en-US" dirty="0">
              <a:solidFill>
                <a:schemeClr val="bg1"/>
              </a:solidFill>
            </a:endParaRPr>
          </a:p>
        </p:txBody>
      </p:sp>
      <p:cxnSp>
        <p:nvCxnSpPr>
          <p:cNvPr id="20" name="Straight Arrow Connector 19"/>
          <p:cNvCxnSpPr>
            <a:stCxn id="6" idx="4"/>
            <a:endCxn id="19" idx="0"/>
          </p:cNvCxnSpPr>
          <p:nvPr/>
        </p:nvCxnSpPr>
        <p:spPr>
          <a:xfrm rot="5400000">
            <a:off x="1371600" y="4457700"/>
            <a:ext cx="3810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oup 26"/>
          <p:cNvGrpSpPr/>
          <p:nvPr/>
        </p:nvGrpSpPr>
        <p:grpSpPr>
          <a:xfrm>
            <a:off x="3048000" y="1524000"/>
            <a:ext cx="5410200" cy="1981200"/>
            <a:chOff x="3048000" y="1524000"/>
            <a:chExt cx="5410200" cy="1981200"/>
          </a:xfrm>
        </p:grpSpPr>
        <p:sp>
          <p:nvSpPr>
            <p:cNvPr id="12" name="Right Brace 11"/>
            <p:cNvSpPr/>
            <p:nvPr/>
          </p:nvSpPr>
          <p:spPr>
            <a:xfrm>
              <a:off x="3048000" y="1676400"/>
              <a:ext cx="381000" cy="1752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Content Placeholder 2"/>
            <p:cNvSpPr txBox="1">
              <a:spLocks/>
            </p:cNvSpPr>
            <p:nvPr/>
          </p:nvSpPr>
          <p:spPr>
            <a:xfrm>
              <a:off x="3657600" y="1524000"/>
              <a:ext cx="4800600" cy="19812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>
              <a:noAutofit/>
            </a:bodyPr>
            <a:lstStyle/>
            <a:p>
              <a:pPr marL="342900" marR="0" lvl="0" indent="-34290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1200" b="1" i="0" u="sng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Initialization Phase (Light-Weight):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Sequentially generates and evolves 7 isolated populations of 50 individuals each.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Only use the </a:t>
              </a:r>
              <a:r>
                <a:rPr kumimoji="0" lang="en-US" sz="12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rOX</a:t>
              </a: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for crossover.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Apply one cycle of 2-opt followed by 1-swap  improvement  heuristic only to new best solution.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lang="en-US" sz="1200" dirty="0" smtClean="0"/>
                <a:t>5% chance of mutation.</a:t>
              </a:r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Terminate each population after no new best solution is found for 10 consecutive generations.</a:t>
              </a:r>
            </a:p>
          </p:txBody>
        </p:sp>
      </p:grpSp>
      <p:grpSp>
        <p:nvGrpSpPr>
          <p:cNvPr id="28" name="Group 27"/>
          <p:cNvGrpSpPr/>
          <p:nvPr/>
        </p:nvGrpSpPr>
        <p:grpSpPr>
          <a:xfrm>
            <a:off x="2209800" y="4495800"/>
            <a:ext cx="6248400" cy="1828800"/>
            <a:chOff x="2209800" y="4495800"/>
            <a:chExt cx="6248400" cy="1828800"/>
          </a:xfrm>
        </p:grpSpPr>
        <p:sp>
          <p:nvSpPr>
            <p:cNvPr id="13" name="Right Brace 12"/>
            <p:cNvSpPr/>
            <p:nvPr/>
          </p:nvSpPr>
          <p:spPr>
            <a:xfrm>
              <a:off x="2209800" y="4648200"/>
              <a:ext cx="457200" cy="9906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Content Placeholder 2"/>
            <p:cNvSpPr txBox="1">
              <a:spLocks/>
            </p:cNvSpPr>
            <p:nvPr/>
          </p:nvSpPr>
          <p:spPr>
            <a:xfrm>
              <a:off x="2743200" y="4495800"/>
              <a:ext cx="5715000" cy="1828800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txBody>
            <a:bodyPr>
              <a:noAutofit/>
            </a:bodyPr>
            <a:lstStyle/>
            <a:p>
              <a:pPr marL="342900" marR="0" lvl="0" indent="-342900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1200" b="1" i="0" u="sng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Post-Merge Phase: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Use the full</a:t>
              </a:r>
              <a:r>
                <a:rPr kumimoji="0" lang="en-US" sz="1200" b="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</a:t>
              </a:r>
              <a:r>
                <a:rPr kumimoji="0" lang="en-US" sz="12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mrOX</a:t>
              </a: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for crossover.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Apply full cycles of 2-opt followed by 1-swap  improvements</a:t>
              </a:r>
              <a:r>
                <a:rPr kumimoji="0" lang="en-US" sz="1200" b="0" i="0" u="none" strike="noStrike" kern="1200" cap="none" spc="0" normalizeH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until no improvements are found t</a:t>
              </a: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o:</a:t>
              </a:r>
            </a:p>
            <a:p>
              <a:pPr marL="800100" lvl="1" indent="-342900">
                <a:spcBef>
                  <a:spcPct val="20000"/>
                </a:spcBef>
                <a:buFont typeface="+mj-lt"/>
                <a:buAutoNum type="arabicPeriod"/>
              </a:pPr>
              <a:r>
                <a:rPr lang="en-US" sz="1200" dirty="0" smtClean="0"/>
                <a:t>C</a:t>
              </a:r>
              <a:r>
                <a:rPr kumimoji="0" lang="en-US" sz="1200" b="0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hild</a:t>
              </a: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 solutions that are better than both parents.</a:t>
              </a:r>
            </a:p>
            <a:p>
              <a:pPr marL="800100" lvl="1" indent="-342900">
                <a:spcBef>
                  <a:spcPct val="20000"/>
                </a:spcBef>
                <a:buFont typeface="+mj-lt"/>
                <a:buAutoNum type="arabicPeriod"/>
              </a:pPr>
              <a:r>
                <a:rPr lang="en-US" sz="1200" dirty="0" smtClean="0"/>
                <a:t>Random 5% of population (preserve diversity).</a:t>
              </a:r>
            </a:p>
            <a:p>
              <a:pPr marL="342900" lvl="0" indent="-342900">
                <a:spcBef>
                  <a:spcPct val="20000"/>
                </a:spcBef>
                <a:buFont typeface="Arial" pitchFamily="34" charset="0"/>
                <a:buChar char="•"/>
              </a:pPr>
              <a:r>
                <a:rPr lang="en-US" sz="1200" dirty="0" smtClean="0"/>
                <a:t>5% chance of mutation.</a:t>
              </a:r>
              <a:endParaRPr kumimoji="0" lang="en-US" sz="1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Terminate after no new best solution is found for 150 consecutive generations.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362200" y="3810000"/>
            <a:ext cx="6096000" cy="533400"/>
            <a:chOff x="2362200" y="3810000"/>
            <a:chExt cx="6096000" cy="533400"/>
          </a:xfrm>
        </p:grpSpPr>
        <p:sp>
          <p:nvSpPr>
            <p:cNvPr id="23" name="Right Brace 22"/>
            <p:cNvSpPr/>
            <p:nvPr/>
          </p:nvSpPr>
          <p:spPr>
            <a:xfrm>
              <a:off x="2362200" y="3810000"/>
              <a:ext cx="228600" cy="5334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2743200" y="3810000"/>
              <a:ext cx="5715000" cy="523220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lvl="0">
                <a:spcBef>
                  <a:spcPct val="20000"/>
                </a:spcBef>
                <a:defRPr/>
              </a:pPr>
              <a:r>
                <a:rPr lang="en-US" sz="1400" dirty="0" smtClean="0"/>
                <a:t>Select the best 50 individuals from the union of the isolated populations to continue on.</a:t>
              </a: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0" y="6550223"/>
            <a:ext cx="10076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Overview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2"/>
                </a:solidFill>
              </a:rPr>
              <a:t>Background and Review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Review of </a:t>
            </a:r>
            <a:r>
              <a:rPr lang="en-US" sz="2800" dirty="0" err="1" smtClean="0">
                <a:solidFill>
                  <a:schemeClr val="bg2"/>
                </a:solidFill>
              </a:rPr>
              <a:t>mrOX</a:t>
            </a:r>
            <a:r>
              <a:rPr lang="en-US" sz="2800" dirty="0" smtClean="0">
                <a:solidFill>
                  <a:schemeClr val="bg2"/>
                </a:solidFill>
              </a:rPr>
              <a:t> GA</a:t>
            </a:r>
          </a:p>
          <a:p>
            <a:r>
              <a:rPr lang="en-US" sz="2800" dirty="0" smtClean="0"/>
              <a:t>Parallelism in the </a:t>
            </a:r>
            <a:r>
              <a:rPr lang="en-US" sz="2800" dirty="0" err="1" smtClean="0"/>
              <a:t>mrOX</a:t>
            </a:r>
            <a:r>
              <a:rPr lang="en-US" sz="2800" dirty="0" smtClean="0"/>
              <a:t> GA</a:t>
            </a:r>
          </a:p>
          <a:p>
            <a:pPr lvl="1"/>
            <a:r>
              <a:rPr lang="en-US" sz="2400" dirty="0" smtClean="0"/>
              <a:t>Concurrent Exploration</a:t>
            </a:r>
          </a:p>
          <a:p>
            <a:pPr lvl="1"/>
            <a:r>
              <a:rPr lang="en-US" sz="2400" dirty="0" smtClean="0"/>
              <a:t>Cellular GA Inspired Parallel Cooperation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Parallel Architecture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Final Results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Status Summary</a:t>
            </a:r>
            <a:endParaRPr 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Type 3 Parallelism in the </a:t>
            </a:r>
            <a:r>
              <a:rPr lang="en-US" dirty="0" err="1" smtClean="0"/>
              <a:t>mrOX</a:t>
            </a:r>
            <a:r>
              <a:rPr lang="en-US" dirty="0" smtClean="0"/>
              <a:t> GA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1600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Genetic algorithms are amenable to parallelism via concurrent exploration.</a:t>
            </a:r>
          </a:p>
          <a:p>
            <a:r>
              <a:rPr lang="en-US" dirty="0" smtClean="0"/>
              <a:t>Cooperation between processes (migration) can be implemented to ensure diversity while maintaining intensification.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524000" y="2824163"/>
            <a:ext cx="2286000" cy="3500437"/>
            <a:chOff x="533400" y="914400"/>
            <a:chExt cx="2438400" cy="3733800"/>
          </a:xfrm>
        </p:grpSpPr>
        <p:sp>
          <p:nvSpPr>
            <p:cNvPr id="7" name="Oval 6"/>
            <p:cNvSpPr/>
            <p:nvPr/>
          </p:nvSpPr>
          <p:spPr>
            <a:xfrm>
              <a:off x="533400" y="1676400"/>
              <a:ext cx="457200" cy="4572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bg1"/>
                  </a:solidFill>
                </a:rPr>
                <a:t>P1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1371600" y="1676400"/>
              <a:ext cx="457200" cy="4572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bg1"/>
                  </a:solidFill>
                </a:rPr>
                <a:t>P2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2514600" y="1676400"/>
              <a:ext cx="457200" cy="4572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err="1" smtClean="0">
                  <a:solidFill>
                    <a:schemeClr val="bg1"/>
                  </a:solidFill>
                </a:rPr>
                <a:t>Pn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981200" y="1524000"/>
              <a:ext cx="4331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1371600" y="914400"/>
              <a:ext cx="696686" cy="373743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start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1371600" y="4274457"/>
              <a:ext cx="696686" cy="373743"/>
            </a:xfrm>
            <a:prstGeom prst="roundRect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dirty="0" smtClean="0">
                  <a:solidFill>
                    <a:schemeClr val="bg1"/>
                  </a:solidFill>
                </a:rPr>
                <a:t>end</a:t>
              </a:r>
              <a:endParaRPr lang="en-US" sz="1400" dirty="0">
                <a:solidFill>
                  <a:schemeClr val="bg1"/>
                </a:solidFill>
              </a:endParaRPr>
            </a:p>
          </p:txBody>
        </p:sp>
        <p:cxnSp>
          <p:nvCxnSpPr>
            <p:cNvPr id="13" name="Straight Arrow Connector 12"/>
            <p:cNvCxnSpPr>
              <a:stCxn id="7" idx="4"/>
              <a:endCxn id="14" idx="0"/>
            </p:cNvCxnSpPr>
            <p:nvPr/>
          </p:nvCxnSpPr>
          <p:spPr>
            <a:xfrm rot="5400000">
              <a:off x="186872" y="2708728"/>
              <a:ext cx="11502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Oval 13"/>
            <p:cNvSpPr/>
            <p:nvPr/>
          </p:nvSpPr>
          <p:spPr>
            <a:xfrm>
              <a:off x="533400" y="3283857"/>
              <a:ext cx="457200" cy="4572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bg1"/>
                  </a:solidFill>
                </a:rPr>
                <a:t>P1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1371600" y="3283857"/>
              <a:ext cx="457200" cy="4572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smtClean="0">
                  <a:solidFill>
                    <a:schemeClr val="bg1"/>
                  </a:solidFill>
                </a:rPr>
                <a:t>P2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2514600" y="3283857"/>
              <a:ext cx="457200" cy="457200"/>
            </a:xfrm>
            <a:prstGeom prst="ellipse">
              <a:avLst/>
            </a:prstGeom>
            <a:solidFill>
              <a:schemeClr val="bg2">
                <a:lumMod val="40000"/>
                <a:lumOff val="60000"/>
              </a:schemeClr>
            </a:solidFill>
            <a:ln w="127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900" dirty="0" err="1" smtClean="0">
                  <a:solidFill>
                    <a:schemeClr val="bg1"/>
                  </a:solidFill>
                </a:rPr>
                <a:t>Pn</a:t>
              </a:r>
              <a:endParaRPr lang="en-US" sz="900" dirty="0">
                <a:solidFill>
                  <a:schemeClr val="bg1"/>
                </a:solidFill>
              </a:endParaRPr>
            </a:p>
          </p:txBody>
        </p:sp>
        <p:cxnSp>
          <p:nvCxnSpPr>
            <p:cNvPr id="17" name="Straight Arrow Connector 16"/>
            <p:cNvCxnSpPr>
              <a:stCxn id="8" idx="4"/>
              <a:endCxn id="15" idx="0"/>
            </p:cNvCxnSpPr>
            <p:nvPr/>
          </p:nvCxnSpPr>
          <p:spPr>
            <a:xfrm rot="5400000">
              <a:off x="1025072" y="2708728"/>
              <a:ext cx="11502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Arrow Connector 17"/>
            <p:cNvCxnSpPr>
              <a:stCxn id="9" idx="4"/>
              <a:endCxn id="16" idx="0"/>
            </p:cNvCxnSpPr>
            <p:nvPr/>
          </p:nvCxnSpPr>
          <p:spPr>
            <a:xfrm rot="5400000">
              <a:off x="2168072" y="2708728"/>
              <a:ext cx="1150257" cy="158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Arrow Connector 18"/>
            <p:cNvCxnSpPr>
              <a:stCxn id="11" idx="2"/>
              <a:endCxn id="7" idx="7"/>
            </p:cNvCxnSpPr>
            <p:nvPr/>
          </p:nvCxnSpPr>
          <p:spPr>
            <a:xfrm rot="5400000">
              <a:off x="1094188" y="1117600"/>
              <a:ext cx="455212" cy="796298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Arrow Connector 19"/>
            <p:cNvCxnSpPr>
              <a:stCxn id="11" idx="2"/>
              <a:endCxn id="8" idx="0"/>
            </p:cNvCxnSpPr>
            <p:nvPr/>
          </p:nvCxnSpPr>
          <p:spPr>
            <a:xfrm rot="5400000">
              <a:off x="1465944" y="1422400"/>
              <a:ext cx="388257" cy="11974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Arrow Connector 20"/>
            <p:cNvCxnSpPr>
              <a:stCxn id="11" idx="2"/>
              <a:endCxn id="9" idx="0"/>
            </p:cNvCxnSpPr>
            <p:nvPr/>
          </p:nvCxnSpPr>
          <p:spPr>
            <a:xfrm rot="16200000" flipH="1">
              <a:off x="2037443" y="970642"/>
              <a:ext cx="388257" cy="102325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Arrow Connector 21"/>
            <p:cNvCxnSpPr>
              <a:stCxn id="14" idx="4"/>
              <a:endCxn id="12" idx="0"/>
            </p:cNvCxnSpPr>
            <p:nvPr/>
          </p:nvCxnSpPr>
          <p:spPr>
            <a:xfrm rot="16200000" flipH="1">
              <a:off x="974271" y="3528785"/>
              <a:ext cx="533400" cy="95794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>
              <a:stCxn id="15" idx="4"/>
              <a:endCxn id="12" idx="0"/>
            </p:cNvCxnSpPr>
            <p:nvPr/>
          </p:nvCxnSpPr>
          <p:spPr>
            <a:xfrm rot="16200000" flipH="1">
              <a:off x="1393371" y="3947885"/>
              <a:ext cx="533400" cy="119743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>
              <a:stCxn id="16" idx="4"/>
              <a:endCxn id="12" idx="0"/>
            </p:cNvCxnSpPr>
            <p:nvPr/>
          </p:nvCxnSpPr>
          <p:spPr>
            <a:xfrm rot="5400000">
              <a:off x="1964872" y="3496129"/>
              <a:ext cx="533400" cy="102325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1981200" y="3207657"/>
              <a:ext cx="43313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…</a:t>
              </a:r>
              <a:endParaRPr lang="en-US" sz="2800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5105400" y="2824163"/>
            <a:ext cx="3768135" cy="3500437"/>
            <a:chOff x="5105400" y="2824163"/>
            <a:chExt cx="3768135" cy="3500437"/>
          </a:xfrm>
        </p:grpSpPr>
        <p:grpSp>
          <p:nvGrpSpPr>
            <p:cNvPr id="106" name="Group 105"/>
            <p:cNvGrpSpPr/>
            <p:nvPr/>
          </p:nvGrpSpPr>
          <p:grpSpPr>
            <a:xfrm>
              <a:off x="5105400" y="2824163"/>
              <a:ext cx="2286000" cy="3500437"/>
              <a:chOff x="5105400" y="2747963"/>
              <a:chExt cx="2286000" cy="3500437"/>
            </a:xfrm>
          </p:grpSpPr>
          <p:sp>
            <p:nvSpPr>
              <p:cNvPr id="27" name="Oval 26"/>
              <p:cNvSpPr/>
              <p:nvPr/>
            </p:nvSpPr>
            <p:spPr>
              <a:xfrm>
                <a:off x="5105400" y="3462338"/>
                <a:ext cx="428625" cy="428625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solidFill>
                      <a:schemeClr val="bg1"/>
                    </a:solidFill>
                  </a:rPr>
                  <a:t>P1</a:t>
                </a:r>
                <a:endParaRPr lang="en-US" sz="9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8" name="Oval 27"/>
              <p:cNvSpPr/>
              <p:nvPr/>
            </p:nvSpPr>
            <p:spPr>
              <a:xfrm>
                <a:off x="5891213" y="3462338"/>
                <a:ext cx="428625" cy="428625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solidFill>
                      <a:schemeClr val="bg1"/>
                    </a:solidFill>
                  </a:rPr>
                  <a:t>P2</a:t>
                </a:r>
                <a:endParaRPr lang="en-US" sz="9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Oval 28"/>
              <p:cNvSpPr/>
              <p:nvPr/>
            </p:nvSpPr>
            <p:spPr>
              <a:xfrm>
                <a:off x="6962775" y="3462338"/>
                <a:ext cx="428625" cy="428625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err="1" smtClean="0">
                    <a:solidFill>
                      <a:schemeClr val="bg1"/>
                    </a:solidFill>
                  </a:rPr>
                  <a:t>Pn</a:t>
                </a:r>
                <a:endParaRPr lang="en-US" sz="9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1" name="Rounded Rectangle 30"/>
              <p:cNvSpPr/>
              <p:nvPr/>
            </p:nvSpPr>
            <p:spPr>
              <a:xfrm>
                <a:off x="5891213" y="2747963"/>
                <a:ext cx="653143" cy="350384"/>
              </a:xfrm>
              <a:prstGeom prst="round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bg1"/>
                    </a:solidFill>
                  </a:rPr>
                  <a:t>start</a:t>
                </a:r>
                <a:endParaRPr lang="en-US" sz="14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2" name="Rounded Rectangle 31"/>
              <p:cNvSpPr/>
              <p:nvPr/>
            </p:nvSpPr>
            <p:spPr>
              <a:xfrm>
                <a:off x="5891213" y="5898016"/>
                <a:ext cx="653143" cy="350384"/>
              </a:xfrm>
              <a:prstGeom prst="roundRect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bg1"/>
                    </a:solidFill>
                  </a:rPr>
                  <a:t>end</a:t>
                </a:r>
                <a:endParaRPr lang="en-US" sz="140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33" name="Straight Arrow Connector 32"/>
              <p:cNvCxnSpPr>
                <a:stCxn id="27" idx="4"/>
                <a:endCxn id="46" idx="0"/>
              </p:cNvCxnSpPr>
              <p:nvPr/>
            </p:nvCxnSpPr>
            <p:spPr>
              <a:xfrm rot="5400000">
                <a:off x="5176838" y="4033838"/>
                <a:ext cx="285750" cy="148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Oval 33"/>
              <p:cNvSpPr/>
              <p:nvPr/>
            </p:nvSpPr>
            <p:spPr>
              <a:xfrm>
                <a:off x="5105400" y="4969329"/>
                <a:ext cx="428625" cy="428625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solidFill>
                      <a:schemeClr val="bg1"/>
                    </a:solidFill>
                  </a:rPr>
                  <a:t>P1</a:t>
                </a:r>
                <a:endParaRPr lang="en-US" sz="9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5" name="Oval 34"/>
              <p:cNvSpPr/>
              <p:nvPr/>
            </p:nvSpPr>
            <p:spPr>
              <a:xfrm>
                <a:off x="5891213" y="4969329"/>
                <a:ext cx="428625" cy="428625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solidFill>
                      <a:schemeClr val="bg1"/>
                    </a:solidFill>
                  </a:rPr>
                  <a:t>P2</a:t>
                </a:r>
                <a:endParaRPr lang="en-US" sz="9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6" name="Oval 35"/>
              <p:cNvSpPr/>
              <p:nvPr/>
            </p:nvSpPr>
            <p:spPr>
              <a:xfrm>
                <a:off x="6962775" y="4969329"/>
                <a:ext cx="428625" cy="428625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err="1" smtClean="0">
                    <a:solidFill>
                      <a:schemeClr val="bg1"/>
                    </a:solidFill>
                  </a:rPr>
                  <a:t>Pn</a:t>
                </a:r>
                <a:endParaRPr lang="en-US" sz="90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37" name="Straight Arrow Connector 36"/>
              <p:cNvCxnSpPr>
                <a:stCxn id="28" idx="4"/>
                <a:endCxn id="47" idx="0"/>
              </p:cNvCxnSpPr>
              <p:nvPr/>
            </p:nvCxnSpPr>
            <p:spPr>
              <a:xfrm rot="5400000">
                <a:off x="5962650" y="4033838"/>
                <a:ext cx="285750" cy="148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Arrow Connector 37"/>
              <p:cNvCxnSpPr>
                <a:stCxn id="29" idx="4"/>
                <a:endCxn id="48" idx="0"/>
              </p:cNvCxnSpPr>
              <p:nvPr/>
            </p:nvCxnSpPr>
            <p:spPr>
              <a:xfrm rot="5400000">
                <a:off x="7034213" y="4033838"/>
                <a:ext cx="285750" cy="148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Arrow Connector 38"/>
              <p:cNvCxnSpPr>
                <a:stCxn id="31" idx="2"/>
                <a:endCxn id="27" idx="7"/>
              </p:cNvCxnSpPr>
              <p:nvPr/>
            </p:nvCxnSpPr>
            <p:spPr>
              <a:xfrm rot="5400000">
                <a:off x="5631139" y="2938463"/>
                <a:ext cx="426761" cy="74652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Arrow Connector 39"/>
              <p:cNvCxnSpPr>
                <a:stCxn id="31" idx="2"/>
                <a:endCxn id="28" idx="0"/>
              </p:cNvCxnSpPr>
              <p:nvPr/>
            </p:nvCxnSpPr>
            <p:spPr>
              <a:xfrm rot="5400000">
                <a:off x="5979660" y="3224213"/>
                <a:ext cx="363991" cy="11225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Arrow Connector 40"/>
              <p:cNvCxnSpPr>
                <a:stCxn id="31" idx="2"/>
                <a:endCxn id="29" idx="0"/>
              </p:cNvCxnSpPr>
              <p:nvPr/>
            </p:nvCxnSpPr>
            <p:spPr>
              <a:xfrm rot="16200000" flipH="1">
                <a:off x="6515440" y="2800690"/>
                <a:ext cx="363991" cy="95930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Arrow Connector 41"/>
              <p:cNvCxnSpPr>
                <a:stCxn id="34" idx="4"/>
                <a:endCxn id="32" idx="0"/>
              </p:cNvCxnSpPr>
              <p:nvPr/>
            </p:nvCxnSpPr>
            <p:spPr>
              <a:xfrm rot="16200000" flipH="1">
                <a:off x="5518717" y="5198949"/>
                <a:ext cx="500062" cy="898072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Arrow Connector 42"/>
              <p:cNvCxnSpPr>
                <a:stCxn id="35" idx="4"/>
                <a:endCxn id="32" idx="0"/>
              </p:cNvCxnSpPr>
              <p:nvPr/>
            </p:nvCxnSpPr>
            <p:spPr>
              <a:xfrm rot="16200000" flipH="1">
                <a:off x="5911623" y="5591855"/>
                <a:ext cx="500062" cy="11225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Arrow Connector 43"/>
              <p:cNvCxnSpPr>
                <a:stCxn id="36" idx="4"/>
                <a:endCxn id="32" idx="0"/>
              </p:cNvCxnSpPr>
              <p:nvPr/>
            </p:nvCxnSpPr>
            <p:spPr>
              <a:xfrm rot="5400000">
                <a:off x="6447405" y="5168334"/>
                <a:ext cx="500062" cy="959303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6" name="Oval 45"/>
              <p:cNvSpPr/>
              <p:nvPr/>
            </p:nvSpPr>
            <p:spPr>
              <a:xfrm>
                <a:off x="5105400" y="4176713"/>
                <a:ext cx="428625" cy="428625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solidFill>
                      <a:schemeClr val="bg1"/>
                    </a:solidFill>
                  </a:rPr>
                  <a:t>P1</a:t>
                </a:r>
                <a:endParaRPr lang="en-US" sz="9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5891213" y="4176713"/>
                <a:ext cx="428625" cy="428625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smtClean="0">
                    <a:solidFill>
                      <a:schemeClr val="bg1"/>
                    </a:solidFill>
                  </a:rPr>
                  <a:t>P2</a:t>
                </a:r>
                <a:endParaRPr lang="en-US" sz="9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8" name="Oval 47"/>
              <p:cNvSpPr/>
              <p:nvPr/>
            </p:nvSpPr>
            <p:spPr>
              <a:xfrm>
                <a:off x="6962775" y="4176713"/>
                <a:ext cx="428625" cy="428625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900" dirty="0" err="1" smtClean="0">
                    <a:solidFill>
                      <a:schemeClr val="bg1"/>
                    </a:solidFill>
                  </a:rPr>
                  <a:t>Pn</a:t>
                </a:r>
                <a:endParaRPr lang="en-US" sz="900" dirty="0">
                  <a:solidFill>
                    <a:schemeClr val="bg1"/>
                  </a:solidFill>
                </a:endParaRPr>
              </a:p>
            </p:txBody>
          </p:sp>
          <p:cxnSp>
            <p:nvCxnSpPr>
              <p:cNvPr id="49" name="Straight Arrow Connector 48"/>
              <p:cNvCxnSpPr>
                <a:stCxn id="46" idx="4"/>
                <a:endCxn id="34" idx="0"/>
              </p:cNvCxnSpPr>
              <p:nvPr/>
            </p:nvCxnSpPr>
            <p:spPr>
              <a:xfrm rot="5400000">
                <a:off x="5137718" y="4787333"/>
                <a:ext cx="363991" cy="148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Arrow Connector 49"/>
              <p:cNvCxnSpPr>
                <a:stCxn id="47" idx="4"/>
                <a:endCxn id="35" idx="0"/>
              </p:cNvCxnSpPr>
              <p:nvPr/>
            </p:nvCxnSpPr>
            <p:spPr>
              <a:xfrm rot="5400000">
                <a:off x="5923530" y="4787333"/>
                <a:ext cx="363991" cy="148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Arrow Connector 50"/>
              <p:cNvCxnSpPr>
                <a:stCxn id="48" idx="4"/>
                <a:endCxn id="36" idx="0"/>
              </p:cNvCxnSpPr>
              <p:nvPr/>
            </p:nvCxnSpPr>
            <p:spPr>
              <a:xfrm rot="5400000">
                <a:off x="6995093" y="4787333"/>
                <a:ext cx="363991" cy="1489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2" name="Left-Right Arrow 51"/>
              <p:cNvSpPr/>
              <p:nvPr/>
            </p:nvSpPr>
            <p:spPr>
              <a:xfrm>
                <a:off x="5462588" y="4319588"/>
                <a:ext cx="500063" cy="142875"/>
              </a:xfrm>
              <a:prstGeom prst="leftRightArrow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53" name="Left-Right Arrow 52"/>
              <p:cNvSpPr/>
              <p:nvPr/>
            </p:nvSpPr>
            <p:spPr>
              <a:xfrm>
                <a:off x="6248400" y="4319588"/>
                <a:ext cx="785813" cy="142875"/>
              </a:xfrm>
              <a:prstGeom prst="leftRightArrow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102" name="Left-Right Arrow 101"/>
              <p:cNvSpPr/>
              <p:nvPr/>
            </p:nvSpPr>
            <p:spPr>
              <a:xfrm>
                <a:off x="5462588" y="3657600"/>
                <a:ext cx="500063" cy="142875"/>
              </a:xfrm>
              <a:prstGeom prst="leftRightArrow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103" name="Left-Right Arrow 102"/>
              <p:cNvSpPr/>
              <p:nvPr/>
            </p:nvSpPr>
            <p:spPr>
              <a:xfrm>
                <a:off x="6248400" y="3657600"/>
                <a:ext cx="785813" cy="142875"/>
              </a:xfrm>
              <a:prstGeom prst="leftRightArrow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104" name="Left-Right Arrow 103"/>
              <p:cNvSpPr/>
              <p:nvPr/>
            </p:nvSpPr>
            <p:spPr>
              <a:xfrm>
                <a:off x="5462588" y="5105400"/>
                <a:ext cx="500063" cy="142875"/>
              </a:xfrm>
              <a:prstGeom prst="leftRightArrow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bg1"/>
                  </a:solidFill>
                </a:endParaRPr>
              </a:p>
            </p:txBody>
          </p:sp>
          <p:sp>
            <p:nvSpPr>
              <p:cNvPr id="105" name="Left-Right Arrow 104"/>
              <p:cNvSpPr/>
              <p:nvPr/>
            </p:nvSpPr>
            <p:spPr>
              <a:xfrm>
                <a:off x="6248400" y="5105400"/>
                <a:ext cx="785813" cy="142875"/>
              </a:xfrm>
              <a:prstGeom prst="leftRightArrow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127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14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55" name="Right Brace 54"/>
            <p:cNvSpPr/>
            <p:nvPr/>
          </p:nvSpPr>
          <p:spPr>
            <a:xfrm>
              <a:off x="7467600" y="3657600"/>
              <a:ext cx="228600" cy="838200"/>
            </a:xfrm>
            <a:prstGeom prst="rightBrac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772400" y="3886200"/>
              <a:ext cx="1101135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Migration</a:t>
              </a:r>
            </a:p>
            <a:p>
              <a:r>
                <a:rPr lang="en-US" dirty="0" smtClean="0"/>
                <a:t>Period</a:t>
              </a:r>
              <a:endParaRPr lang="en-US" dirty="0"/>
            </a:p>
          </p:txBody>
        </p:sp>
      </p:grpSp>
      <p:sp>
        <p:nvSpPr>
          <p:cNvPr id="57" name="TextBox 56"/>
          <p:cNvSpPr txBox="1"/>
          <p:nvPr/>
        </p:nvSpPr>
        <p:spPr>
          <a:xfrm>
            <a:off x="0" y="6550223"/>
            <a:ext cx="248177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Parallel Cooperation w/ Mesh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Parallel Cooperation with Mesh Topology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1317813"/>
            <a:ext cx="8229600" cy="2438399"/>
          </a:xfrm>
          <a:prstGeom prst="rect">
            <a:avLst/>
          </a:prstGeom>
        </p:spPr>
        <p:txBody>
          <a:bodyPr>
            <a:normAutofit fontScale="85000" lnSpcReduction="1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Inspired by cellular genetic algorithms (</a:t>
            </a:r>
            <a:r>
              <a:rPr lang="en-US" sz="3200" dirty="0" err="1" smtClean="0">
                <a:solidFill>
                  <a:srgbClr val="FFFF00"/>
                </a:solidFill>
              </a:rPr>
              <a:t>cGAs</a:t>
            </a:r>
            <a:r>
              <a:rPr lang="en-US" sz="3200" dirty="0" smtClean="0">
                <a:solidFill>
                  <a:srgbClr val="FFFF00"/>
                </a:solidFill>
              </a:rPr>
              <a:t>), where individuals in a population only interact with nearest neighbors.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Processes cooperate </a:t>
            </a:r>
            <a:r>
              <a:rPr lang="en-US" sz="3200" dirty="0" smtClean="0">
                <a:solidFill>
                  <a:srgbClr val="FFFF00"/>
                </a:solidFill>
              </a:rPr>
              <a:t>over a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toroidal mesh topology.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3200" dirty="0" smtClean="0">
                <a:solidFill>
                  <a:srgbClr val="FFFF00"/>
                </a:solidFill>
              </a:rPr>
              <a:t>Ensures diversity while maintaining intensification.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pSp>
        <p:nvGrpSpPr>
          <p:cNvPr id="5" name="Group 132"/>
          <p:cNvGrpSpPr/>
          <p:nvPr/>
        </p:nvGrpSpPr>
        <p:grpSpPr>
          <a:xfrm>
            <a:off x="1066800" y="3603812"/>
            <a:ext cx="3200400" cy="2949388"/>
            <a:chOff x="914400" y="457200"/>
            <a:chExt cx="2914650" cy="2686050"/>
          </a:xfrm>
        </p:grpSpPr>
        <p:grpSp>
          <p:nvGrpSpPr>
            <p:cNvPr id="6" name="Group 197"/>
            <p:cNvGrpSpPr/>
            <p:nvPr/>
          </p:nvGrpSpPr>
          <p:grpSpPr>
            <a:xfrm>
              <a:off x="1376958" y="831356"/>
              <a:ext cx="2000250" cy="1882588"/>
              <a:chOff x="5486400" y="609600"/>
              <a:chExt cx="1143000" cy="1143000"/>
            </a:xfrm>
          </p:grpSpPr>
          <p:sp>
            <p:nvSpPr>
              <p:cNvPr id="69" name="Rectangle 39"/>
              <p:cNvSpPr/>
              <p:nvPr/>
            </p:nvSpPr>
            <p:spPr>
              <a:xfrm>
                <a:off x="5486400" y="609600"/>
                <a:ext cx="228600" cy="1143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0" name="Rectangle 40"/>
              <p:cNvSpPr/>
              <p:nvPr/>
            </p:nvSpPr>
            <p:spPr>
              <a:xfrm>
                <a:off x="5715000" y="609600"/>
                <a:ext cx="228600" cy="1143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1" name="Rectangle 41"/>
              <p:cNvSpPr/>
              <p:nvPr/>
            </p:nvSpPr>
            <p:spPr>
              <a:xfrm>
                <a:off x="5943600" y="609600"/>
                <a:ext cx="228600" cy="1143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2" name="Rectangle 42"/>
              <p:cNvSpPr/>
              <p:nvPr/>
            </p:nvSpPr>
            <p:spPr>
              <a:xfrm>
                <a:off x="6172200" y="609600"/>
                <a:ext cx="228600" cy="1143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3" name="Rectangle 43"/>
              <p:cNvSpPr/>
              <p:nvPr/>
            </p:nvSpPr>
            <p:spPr>
              <a:xfrm>
                <a:off x="6400800" y="609600"/>
                <a:ext cx="228600" cy="1143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4" name="Rectangle 44"/>
              <p:cNvSpPr/>
              <p:nvPr/>
            </p:nvSpPr>
            <p:spPr>
              <a:xfrm rot="5400000">
                <a:off x="5943600" y="152400"/>
                <a:ext cx="228600" cy="1143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5" name="Rectangle 45"/>
              <p:cNvSpPr/>
              <p:nvPr/>
            </p:nvSpPr>
            <p:spPr>
              <a:xfrm rot="5400000">
                <a:off x="5943600" y="381000"/>
                <a:ext cx="228600" cy="1143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46"/>
              <p:cNvSpPr/>
              <p:nvPr/>
            </p:nvSpPr>
            <p:spPr>
              <a:xfrm rot="5400000">
                <a:off x="5943600" y="609600"/>
                <a:ext cx="228600" cy="1143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47"/>
              <p:cNvSpPr/>
              <p:nvPr/>
            </p:nvSpPr>
            <p:spPr>
              <a:xfrm rot="5400000">
                <a:off x="5943600" y="838200"/>
                <a:ext cx="228600" cy="1143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8" name="Rectangle 48"/>
              <p:cNvSpPr/>
              <p:nvPr/>
            </p:nvSpPr>
            <p:spPr>
              <a:xfrm rot="5400000">
                <a:off x="5943600" y="1066800"/>
                <a:ext cx="228600" cy="1143000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7" name="Group 130"/>
            <p:cNvGrpSpPr/>
            <p:nvPr/>
          </p:nvGrpSpPr>
          <p:grpSpPr>
            <a:xfrm>
              <a:off x="1314450" y="800100"/>
              <a:ext cx="2156520" cy="2000250"/>
              <a:chOff x="1314450" y="800100"/>
              <a:chExt cx="2156520" cy="2000250"/>
            </a:xfrm>
            <a:solidFill>
              <a:schemeClr val="bg1"/>
            </a:solidFill>
          </p:grpSpPr>
          <p:sp>
            <p:nvSpPr>
              <p:cNvPr id="33" name="Oval 3"/>
              <p:cNvSpPr/>
              <p:nvPr/>
            </p:nvSpPr>
            <p:spPr>
              <a:xfrm flipH="1" flipV="1">
                <a:off x="1314450" y="800100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4" name="Oval 4"/>
              <p:cNvSpPr/>
              <p:nvPr/>
            </p:nvSpPr>
            <p:spPr>
              <a:xfrm flipH="1" flipV="1">
                <a:off x="1314450" y="1175147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5" name="Oval 5"/>
              <p:cNvSpPr/>
              <p:nvPr/>
            </p:nvSpPr>
            <p:spPr>
              <a:xfrm flipH="1" flipV="1">
                <a:off x="1314450" y="155019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6" name="Oval 6"/>
              <p:cNvSpPr/>
              <p:nvPr/>
            </p:nvSpPr>
            <p:spPr>
              <a:xfrm flipH="1" flipV="1">
                <a:off x="1314450" y="1925241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7" name="Oval 7"/>
              <p:cNvSpPr/>
              <p:nvPr/>
            </p:nvSpPr>
            <p:spPr>
              <a:xfrm flipH="1" flipV="1">
                <a:off x="1314450" y="2300288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8" name="Oval 8"/>
              <p:cNvSpPr/>
              <p:nvPr/>
            </p:nvSpPr>
            <p:spPr>
              <a:xfrm flipH="1" flipV="1">
                <a:off x="1314450" y="267533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39" name="Oval 9"/>
              <p:cNvSpPr/>
              <p:nvPr/>
            </p:nvSpPr>
            <p:spPr>
              <a:xfrm flipH="1" flipV="1">
                <a:off x="1752005" y="800100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0" name="Oval 10"/>
              <p:cNvSpPr/>
              <p:nvPr/>
            </p:nvSpPr>
            <p:spPr>
              <a:xfrm flipH="1" flipV="1">
                <a:off x="1752005" y="1175147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1" name="Oval 11"/>
              <p:cNvSpPr/>
              <p:nvPr/>
            </p:nvSpPr>
            <p:spPr>
              <a:xfrm flipH="1" flipV="1">
                <a:off x="1752005" y="155019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2" name="Oval 12"/>
              <p:cNvSpPr/>
              <p:nvPr/>
            </p:nvSpPr>
            <p:spPr>
              <a:xfrm flipH="1" flipV="1">
                <a:off x="1752005" y="1925241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3" name="Oval 13"/>
              <p:cNvSpPr/>
              <p:nvPr/>
            </p:nvSpPr>
            <p:spPr>
              <a:xfrm flipH="1" flipV="1">
                <a:off x="1752005" y="2300288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14"/>
              <p:cNvSpPr/>
              <p:nvPr/>
            </p:nvSpPr>
            <p:spPr>
              <a:xfrm flipH="1" flipV="1">
                <a:off x="1752005" y="267533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15"/>
              <p:cNvSpPr/>
              <p:nvPr/>
            </p:nvSpPr>
            <p:spPr>
              <a:xfrm flipH="1" flipV="1">
                <a:off x="2127052" y="800100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16"/>
              <p:cNvSpPr/>
              <p:nvPr/>
            </p:nvSpPr>
            <p:spPr>
              <a:xfrm flipH="1" flipV="1">
                <a:off x="2127052" y="1175147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17"/>
              <p:cNvSpPr/>
              <p:nvPr/>
            </p:nvSpPr>
            <p:spPr>
              <a:xfrm flipH="1" flipV="1">
                <a:off x="2127052" y="155019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8" name="Oval 18"/>
              <p:cNvSpPr/>
              <p:nvPr/>
            </p:nvSpPr>
            <p:spPr>
              <a:xfrm flipH="1" flipV="1">
                <a:off x="2127052" y="1925241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9" name="Oval 19"/>
              <p:cNvSpPr/>
              <p:nvPr/>
            </p:nvSpPr>
            <p:spPr>
              <a:xfrm flipH="1" flipV="1">
                <a:off x="2127052" y="2300288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0" name="Oval 20"/>
              <p:cNvSpPr/>
              <p:nvPr/>
            </p:nvSpPr>
            <p:spPr>
              <a:xfrm flipH="1" flipV="1">
                <a:off x="2127052" y="267533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1" name="Oval 21"/>
              <p:cNvSpPr/>
              <p:nvPr/>
            </p:nvSpPr>
            <p:spPr>
              <a:xfrm flipH="1" flipV="1">
                <a:off x="2533353" y="800100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2" name="Oval 22"/>
              <p:cNvSpPr/>
              <p:nvPr/>
            </p:nvSpPr>
            <p:spPr>
              <a:xfrm flipH="1" flipV="1">
                <a:off x="2533353" y="1175147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3" name="Oval 23"/>
              <p:cNvSpPr/>
              <p:nvPr/>
            </p:nvSpPr>
            <p:spPr>
              <a:xfrm flipH="1" flipV="1">
                <a:off x="2533353" y="155019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4" name="Oval 24"/>
              <p:cNvSpPr/>
              <p:nvPr/>
            </p:nvSpPr>
            <p:spPr>
              <a:xfrm flipH="1" flipV="1">
                <a:off x="2533353" y="1925241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5" name="Oval 25"/>
              <p:cNvSpPr/>
              <p:nvPr/>
            </p:nvSpPr>
            <p:spPr>
              <a:xfrm flipH="1" flipV="1">
                <a:off x="2533353" y="2300288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6" name="Oval 26"/>
              <p:cNvSpPr/>
              <p:nvPr/>
            </p:nvSpPr>
            <p:spPr>
              <a:xfrm flipH="1" flipV="1">
                <a:off x="2533353" y="267533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7" name="Oval 27"/>
              <p:cNvSpPr/>
              <p:nvPr/>
            </p:nvSpPr>
            <p:spPr>
              <a:xfrm flipH="1" flipV="1">
                <a:off x="2908400" y="800100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8" name="Oval 28"/>
              <p:cNvSpPr/>
              <p:nvPr/>
            </p:nvSpPr>
            <p:spPr>
              <a:xfrm flipH="1" flipV="1">
                <a:off x="2908400" y="1175147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59" name="Oval 29"/>
              <p:cNvSpPr/>
              <p:nvPr/>
            </p:nvSpPr>
            <p:spPr>
              <a:xfrm flipH="1" flipV="1">
                <a:off x="2908400" y="155019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0" name="Oval 30"/>
              <p:cNvSpPr/>
              <p:nvPr/>
            </p:nvSpPr>
            <p:spPr>
              <a:xfrm flipH="1" flipV="1">
                <a:off x="2908400" y="1925241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1" name="Oval 31"/>
              <p:cNvSpPr/>
              <p:nvPr/>
            </p:nvSpPr>
            <p:spPr>
              <a:xfrm flipH="1" flipV="1">
                <a:off x="2908400" y="2300288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2" name="Oval 32"/>
              <p:cNvSpPr/>
              <p:nvPr/>
            </p:nvSpPr>
            <p:spPr>
              <a:xfrm flipH="1" flipV="1">
                <a:off x="2908400" y="267533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3" name="Oval 33"/>
              <p:cNvSpPr/>
              <p:nvPr/>
            </p:nvSpPr>
            <p:spPr>
              <a:xfrm flipH="1" flipV="1">
                <a:off x="3345954" y="800100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4" name="Oval 34"/>
              <p:cNvSpPr/>
              <p:nvPr/>
            </p:nvSpPr>
            <p:spPr>
              <a:xfrm flipH="1" flipV="1">
                <a:off x="3345954" y="1175147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5" name="Oval 35"/>
              <p:cNvSpPr/>
              <p:nvPr/>
            </p:nvSpPr>
            <p:spPr>
              <a:xfrm flipH="1" flipV="1">
                <a:off x="3345954" y="155019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6" name="Oval 36"/>
              <p:cNvSpPr/>
              <p:nvPr/>
            </p:nvSpPr>
            <p:spPr>
              <a:xfrm flipH="1" flipV="1">
                <a:off x="3345954" y="1925241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7" name="Oval 37"/>
              <p:cNvSpPr/>
              <p:nvPr/>
            </p:nvSpPr>
            <p:spPr>
              <a:xfrm flipH="1" flipV="1">
                <a:off x="3345954" y="2300288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8" name="Oval 38"/>
              <p:cNvSpPr/>
              <p:nvPr/>
            </p:nvSpPr>
            <p:spPr>
              <a:xfrm flipH="1" flipV="1">
                <a:off x="3345954" y="2675334"/>
                <a:ext cx="125016" cy="125016"/>
              </a:xfrm>
              <a:prstGeom prst="ellipse">
                <a:avLst/>
              </a:prstGeom>
              <a:solidFill>
                <a:schemeClr val="bg2">
                  <a:lumMod val="40000"/>
                  <a:lumOff val="60000"/>
                </a:schemeClr>
              </a:solidFill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8" name="Group 131"/>
            <p:cNvGrpSpPr/>
            <p:nvPr/>
          </p:nvGrpSpPr>
          <p:grpSpPr>
            <a:xfrm>
              <a:off x="914400" y="457200"/>
              <a:ext cx="2914650" cy="2686050"/>
              <a:chOff x="914400" y="457200"/>
              <a:chExt cx="2914650" cy="2686050"/>
            </a:xfrm>
          </p:grpSpPr>
          <p:cxnSp>
            <p:nvCxnSpPr>
              <p:cNvPr id="9" name="Straight Arrow Connector 8"/>
              <p:cNvCxnSpPr/>
              <p:nvPr/>
            </p:nvCxnSpPr>
            <p:spPr>
              <a:xfrm>
                <a:off x="3486150" y="85725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Arrow Connector 9"/>
              <p:cNvCxnSpPr/>
              <p:nvPr/>
            </p:nvCxnSpPr>
            <p:spPr>
              <a:xfrm>
                <a:off x="3486150" y="125730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Straight Arrow Connector 10"/>
              <p:cNvCxnSpPr/>
              <p:nvPr/>
            </p:nvCxnSpPr>
            <p:spPr>
              <a:xfrm>
                <a:off x="3486150" y="160020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Straight Arrow Connector 11"/>
              <p:cNvCxnSpPr/>
              <p:nvPr/>
            </p:nvCxnSpPr>
            <p:spPr>
              <a:xfrm>
                <a:off x="3486150" y="200025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Arrow Connector 12"/>
              <p:cNvCxnSpPr/>
              <p:nvPr/>
            </p:nvCxnSpPr>
            <p:spPr>
              <a:xfrm>
                <a:off x="3486150" y="234315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Arrow Connector 13"/>
              <p:cNvCxnSpPr/>
              <p:nvPr/>
            </p:nvCxnSpPr>
            <p:spPr>
              <a:xfrm>
                <a:off x="3486150" y="274320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Arrow Connector 14"/>
              <p:cNvCxnSpPr/>
              <p:nvPr/>
            </p:nvCxnSpPr>
            <p:spPr>
              <a:xfrm>
                <a:off x="914400" y="85725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Arrow Connector 15"/>
              <p:cNvCxnSpPr/>
              <p:nvPr/>
            </p:nvCxnSpPr>
            <p:spPr>
              <a:xfrm>
                <a:off x="914400" y="125730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Arrow Connector 16"/>
              <p:cNvCxnSpPr/>
              <p:nvPr/>
            </p:nvCxnSpPr>
            <p:spPr>
              <a:xfrm>
                <a:off x="914400" y="160020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Arrow Connector 17"/>
              <p:cNvCxnSpPr/>
              <p:nvPr/>
            </p:nvCxnSpPr>
            <p:spPr>
              <a:xfrm>
                <a:off x="914400" y="200025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Arrow Connector 18"/>
              <p:cNvCxnSpPr/>
              <p:nvPr/>
            </p:nvCxnSpPr>
            <p:spPr>
              <a:xfrm>
                <a:off x="914400" y="234315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Arrow Connector 19"/>
              <p:cNvCxnSpPr/>
              <p:nvPr/>
            </p:nvCxnSpPr>
            <p:spPr>
              <a:xfrm>
                <a:off x="914400" y="2743200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Arrow Connector 20"/>
              <p:cNvCxnSpPr/>
              <p:nvPr/>
            </p:nvCxnSpPr>
            <p:spPr>
              <a:xfrm rot="5400000" flipH="1" flipV="1">
                <a:off x="1200944" y="62785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Arrow Connector 21"/>
              <p:cNvCxnSpPr/>
              <p:nvPr/>
            </p:nvCxnSpPr>
            <p:spPr>
              <a:xfrm rot="5400000" flipH="1" flipV="1">
                <a:off x="1658144" y="62785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Arrow Connector 22"/>
              <p:cNvCxnSpPr/>
              <p:nvPr/>
            </p:nvCxnSpPr>
            <p:spPr>
              <a:xfrm rot="5400000" flipH="1" flipV="1">
                <a:off x="2001044" y="62785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Arrow Connector 23"/>
              <p:cNvCxnSpPr/>
              <p:nvPr/>
            </p:nvCxnSpPr>
            <p:spPr>
              <a:xfrm rot="5400000" flipH="1" flipV="1">
                <a:off x="2401094" y="62785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5" name="Straight Arrow Connector 24"/>
              <p:cNvCxnSpPr/>
              <p:nvPr/>
            </p:nvCxnSpPr>
            <p:spPr>
              <a:xfrm rot="5400000" flipH="1" flipV="1">
                <a:off x="2801144" y="62785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Arrow Connector 25"/>
              <p:cNvCxnSpPr/>
              <p:nvPr/>
            </p:nvCxnSpPr>
            <p:spPr>
              <a:xfrm rot="5400000" flipH="1" flipV="1">
                <a:off x="3201194" y="62785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Arrow Connector 26"/>
              <p:cNvCxnSpPr/>
              <p:nvPr/>
            </p:nvCxnSpPr>
            <p:spPr>
              <a:xfrm rot="5400000" flipH="1" flipV="1">
                <a:off x="1200944" y="297100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Arrow Connector 27"/>
              <p:cNvCxnSpPr/>
              <p:nvPr/>
            </p:nvCxnSpPr>
            <p:spPr>
              <a:xfrm rot="5400000" flipH="1" flipV="1">
                <a:off x="1658144" y="297100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 rot="5400000" flipH="1" flipV="1">
                <a:off x="2001044" y="297100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/>
              <p:nvPr/>
            </p:nvCxnSpPr>
            <p:spPr>
              <a:xfrm rot="5400000" flipH="1" flipV="1">
                <a:off x="2401094" y="297100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 rot="5400000" flipH="1" flipV="1">
                <a:off x="2801144" y="297100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Arrow Connector 31"/>
              <p:cNvCxnSpPr/>
              <p:nvPr/>
            </p:nvCxnSpPr>
            <p:spPr>
              <a:xfrm rot="5400000" flipH="1" flipV="1">
                <a:off x="3201194" y="2971006"/>
                <a:ext cx="342900" cy="1588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headEnd type="arrow"/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9" name="TextBox 148"/>
          <p:cNvSpPr txBox="1"/>
          <p:nvPr/>
        </p:nvSpPr>
        <p:spPr>
          <a:xfrm>
            <a:off x="4724400" y="3984812"/>
            <a:ext cx="35814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Each process has four neighbors.</a:t>
            </a:r>
            <a:endParaRPr lang="en-US" dirty="0"/>
          </a:p>
        </p:txBody>
      </p:sp>
      <p:sp>
        <p:nvSpPr>
          <p:cNvPr id="80" name="Freeform 79"/>
          <p:cNvSpPr/>
          <p:nvPr/>
        </p:nvSpPr>
        <p:spPr>
          <a:xfrm>
            <a:off x="1765300" y="4175312"/>
            <a:ext cx="1440180" cy="1389380"/>
          </a:xfrm>
          <a:custGeom>
            <a:avLst/>
            <a:gdLst>
              <a:gd name="connsiteX0" fmla="*/ 520700 w 1440180"/>
              <a:gd name="connsiteY0" fmla="*/ 83820 h 1389380"/>
              <a:gd name="connsiteX1" fmla="*/ 520700 w 1440180"/>
              <a:gd name="connsiteY1" fmla="*/ 525780 h 1389380"/>
              <a:gd name="connsiteX2" fmla="*/ 78740 w 1440180"/>
              <a:gd name="connsiteY2" fmla="*/ 541020 h 1389380"/>
              <a:gd name="connsiteX3" fmla="*/ 78740 w 1440180"/>
              <a:gd name="connsiteY3" fmla="*/ 906780 h 1389380"/>
              <a:gd name="connsiteX4" fmla="*/ 551180 w 1440180"/>
              <a:gd name="connsiteY4" fmla="*/ 861060 h 1389380"/>
              <a:gd name="connsiteX5" fmla="*/ 505460 w 1440180"/>
              <a:gd name="connsiteY5" fmla="*/ 1242060 h 1389380"/>
              <a:gd name="connsiteX6" fmla="*/ 871220 w 1440180"/>
              <a:gd name="connsiteY6" fmla="*/ 1318260 h 1389380"/>
              <a:gd name="connsiteX7" fmla="*/ 871220 w 1440180"/>
              <a:gd name="connsiteY7" fmla="*/ 815340 h 1389380"/>
              <a:gd name="connsiteX8" fmla="*/ 1267460 w 1440180"/>
              <a:gd name="connsiteY8" fmla="*/ 906780 h 1389380"/>
              <a:gd name="connsiteX9" fmla="*/ 1374140 w 1440180"/>
              <a:gd name="connsiteY9" fmla="*/ 495300 h 1389380"/>
              <a:gd name="connsiteX10" fmla="*/ 871220 w 1440180"/>
              <a:gd name="connsiteY10" fmla="*/ 464820 h 1389380"/>
              <a:gd name="connsiteX11" fmla="*/ 916940 w 1440180"/>
              <a:gd name="connsiteY11" fmla="*/ 99060 h 1389380"/>
              <a:gd name="connsiteX12" fmla="*/ 612140 w 1440180"/>
              <a:gd name="connsiteY12" fmla="*/ 22860 h 1389380"/>
              <a:gd name="connsiteX13" fmla="*/ 520700 w 1440180"/>
              <a:gd name="connsiteY13" fmla="*/ 83820 h 13893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440180" h="1389380">
                <a:moveTo>
                  <a:pt x="520700" y="83820"/>
                </a:moveTo>
                <a:cubicBezTo>
                  <a:pt x="505460" y="167640"/>
                  <a:pt x="594360" y="449580"/>
                  <a:pt x="520700" y="525780"/>
                </a:cubicBezTo>
                <a:cubicBezTo>
                  <a:pt x="447040" y="601980"/>
                  <a:pt x="152400" y="477520"/>
                  <a:pt x="78740" y="541020"/>
                </a:cubicBezTo>
                <a:cubicBezTo>
                  <a:pt x="5080" y="604520"/>
                  <a:pt x="0" y="853440"/>
                  <a:pt x="78740" y="906780"/>
                </a:cubicBezTo>
                <a:cubicBezTo>
                  <a:pt x="157480" y="960120"/>
                  <a:pt x="480060" y="805180"/>
                  <a:pt x="551180" y="861060"/>
                </a:cubicBezTo>
                <a:cubicBezTo>
                  <a:pt x="622300" y="916940"/>
                  <a:pt x="452120" y="1165860"/>
                  <a:pt x="505460" y="1242060"/>
                </a:cubicBezTo>
                <a:cubicBezTo>
                  <a:pt x="558800" y="1318260"/>
                  <a:pt x="810260" y="1389380"/>
                  <a:pt x="871220" y="1318260"/>
                </a:cubicBezTo>
                <a:cubicBezTo>
                  <a:pt x="932180" y="1247140"/>
                  <a:pt x="805180" y="883920"/>
                  <a:pt x="871220" y="815340"/>
                </a:cubicBezTo>
                <a:cubicBezTo>
                  <a:pt x="937260" y="746760"/>
                  <a:pt x="1183640" y="960120"/>
                  <a:pt x="1267460" y="906780"/>
                </a:cubicBezTo>
                <a:cubicBezTo>
                  <a:pt x="1351280" y="853440"/>
                  <a:pt x="1440180" y="568960"/>
                  <a:pt x="1374140" y="495300"/>
                </a:cubicBezTo>
                <a:cubicBezTo>
                  <a:pt x="1308100" y="421640"/>
                  <a:pt x="947420" y="530860"/>
                  <a:pt x="871220" y="464820"/>
                </a:cubicBezTo>
                <a:cubicBezTo>
                  <a:pt x="795020" y="398780"/>
                  <a:pt x="960120" y="172720"/>
                  <a:pt x="916940" y="99060"/>
                </a:cubicBezTo>
                <a:cubicBezTo>
                  <a:pt x="873760" y="25400"/>
                  <a:pt x="678180" y="20320"/>
                  <a:pt x="612140" y="22860"/>
                </a:cubicBezTo>
                <a:cubicBezTo>
                  <a:pt x="546100" y="25400"/>
                  <a:pt x="535940" y="0"/>
                  <a:pt x="520700" y="83820"/>
                </a:cubicBezTo>
                <a:close/>
              </a:path>
            </a:pathLst>
          </a:custGeom>
          <a:noFill/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148"/>
          <p:cNvSpPr txBox="1"/>
          <p:nvPr/>
        </p:nvSpPr>
        <p:spPr>
          <a:xfrm>
            <a:off x="4724400" y="4633881"/>
            <a:ext cx="3581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Processes periodically exchange the best solutions with neighbors.</a:t>
            </a:r>
            <a:endParaRPr lang="en-US" dirty="0"/>
          </a:p>
        </p:txBody>
      </p:sp>
      <p:sp>
        <p:nvSpPr>
          <p:cNvPr id="82" name="TextBox 148"/>
          <p:cNvSpPr txBox="1"/>
          <p:nvPr/>
        </p:nvSpPr>
        <p:spPr>
          <a:xfrm>
            <a:off x="4724400" y="5508812"/>
            <a:ext cx="35814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High-quality solutions diffuse through the population.</a:t>
            </a:r>
            <a:endParaRPr 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0" y="6550223"/>
            <a:ext cx="10076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Overview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2"/>
                </a:solidFill>
              </a:rPr>
              <a:t>Background and Review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Review of </a:t>
            </a:r>
            <a:r>
              <a:rPr lang="en-US" sz="2800" dirty="0" err="1" smtClean="0">
                <a:solidFill>
                  <a:schemeClr val="bg2"/>
                </a:solidFill>
              </a:rPr>
              <a:t>mrOX</a:t>
            </a:r>
            <a:r>
              <a:rPr lang="en-US" sz="2800" dirty="0" smtClean="0">
                <a:solidFill>
                  <a:schemeClr val="bg2"/>
                </a:solidFill>
              </a:rPr>
              <a:t> GA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Parallelism in the </a:t>
            </a:r>
            <a:r>
              <a:rPr lang="en-US" sz="2800" dirty="0" err="1" smtClean="0">
                <a:solidFill>
                  <a:schemeClr val="bg2"/>
                </a:solidFill>
              </a:rPr>
              <a:t>mrOX</a:t>
            </a:r>
            <a:r>
              <a:rPr lang="en-US" sz="2800" dirty="0" smtClean="0">
                <a:solidFill>
                  <a:schemeClr val="bg2"/>
                </a:solidFill>
              </a:rPr>
              <a:t> GA</a:t>
            </a:r>
          </a:p>
          <a:p>
            <a:r>
              <a:rPr lang="en-US" sz="2800" dirty="0" smtClean="0"/>
              <a:t>Parallel Architecture</a:t>
            </a:r>
          </a:p>
          <a:p>
            <a:pPr lvl="1"/>
            <a:r>
              <a:rPr lang="en-US" sz="2400" dirty="0" smtClean="0"/>
              <a:t>Overview of Parallel Architecture</a:t>
            </a:r>
          </a:p>
          <a:p>
            <a:pPr lvl="1"/>
            <a:r>
              <a:rPr lang="en-US" sz="2400" dirty="0" smtClean="0"/>
              <a:t>Parallel </a:t>
            </a:r>
            <a:r>
              <a:rPr lang="en-US" sz="2400" dirty="0" err="1" smtClean="0"/>
              <a:t>mrOX</a:t>
            </a:r>
            <a:r>
              <a:rPr lang="en-US" sz="2400" dirty="0" smtClean="0"/>
              <a:t> GA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Final Results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Status 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Overview of Parallel Architecture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990600"/>
            <a:ext cx="8229600" cy="4572000"/>
          </a:xfrm>
          <a:prstGeom prst="rect">
            <a:avLst/>
          </a:prstGeom>
        </p:spPr>
        <p:txBody>
          <a:bodyPr>
            <a:normAutofit fontScale="775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Processes are arranged as nodes in a grid topology.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Each node runs iterations of a serial stochastic search algorithm (e.g. </a:t>
            </a:r>
            <a:r>
              <a:rPr lang="en-US" sz="3200" dirty="0" err="1" smtClean="0">
                <a:solidFill>
                  <a:srgbClr val="FFFF00"/>
                </a:solidFill>
              </a:rPr>
              <a:t>mrOX</a:t>
            </a:r>
            <a:r>
              <a:rPr lang="en-US" sz="3200" dirty="0" smtClean="0">
                <a:solidFill>
                  <a:srgbClr val="FFFF00"/>
                </a:solidFill>
              </a:rPr>
              <a:t> GA).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A node updates its state after each iteration.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The parallel architecture uses the MPI Cartesian coordinate communication topology to send state updates from a node to its nearest neighbors.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All communications are handled off of the main processing thread to prevent blocking.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All state updates are handled periodically (e.g. 100 updates/sec).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Updates are only sent to neighbors if the node’s state has changed (limits unnecessary I/O).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0" y="6550223"/>
            <a:ext cx="16056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Parallel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mrOX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GA.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Parallel </a:t>
            </a:r>
            <a:r>
              <a:rPr lang="en-US" sz="3200" dirty="0" err="1" smtClean="0"/>
              <a:t>mrOX</a:t>
            </a:r>
            <a:r>
              <a:rPr lang="en-US" sz="3200" dirty="0" smtClean="0"/>
              <a:t> GA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0" y="6550223"/>
            <a:ext cx="10076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Overview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533400" y="1790700"/>
            <a:ext cx="800100" cy="34290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Pop 1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990600" y="3371850"/>
            <a:ext cx="857250" cy="28575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Merge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371600" y="2035804"/>
            <a:ext cx="324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15" name="Rounded Rectangle 14"/>
          <p:cNvSpPr/>
          <p:nvPr/>
        </p:nvSpPr>
        <p:spPr>
          <a:xfrm>
            <a:off x="609600" y="1104900"/>
            <a:ext cx="685800" cy="3429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Start</a:t>
            </a:r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1123950" y="5715000"/>
            <a:ext cx="628650" cy="342900"/>
          </a:xfrm>
          <a:prstGeom prst="roundRect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End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17" name="Straight Arrow Connector 16"/>
          <p:cNvCxnSpPr>
            <a:stCxn id="15" idx="2"/>
            <a:endCxn id="12" idx="0"/>
          </p:cNvCxnSpPr>
          <p:nvPr/>
        </p:nvCxnSpPr>
        <p:spPr>
          <a:xfrm rot="5400000">
            <a:off x="771525" y="1609725"/>
            <a:ext cx="342900" cy="19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9" idx="4"/>
            <a:endCxn id="16" idx="0"/>
          </p:cNvCxnSpPr>
          <p:nvPr/>
        </p:nvCxnSpPr>
        <p:spPr>
          <a:xfrm rot="16200000" flipH="1">
            <a:off x="1019175" y="5295900"/>
            <a:ext cx="819150" cy="1905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1524000" y="2400300"/>
            <a:ext cx="800100" cy="34290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Pop 7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26" name="Shape 56"/>
          <p:cNvCxnSpPr>
            <a:stCxn id="12" idx="4"/>
            <a:endCxn id="13" idx="0"/>
          </p:cNvCxnSpPr>
          <p:nvPr/>
        </p:nvCxnSpPr>
        <p:spPr>
          <a:xfrm rot="16200000" flipH="1">
            <a:off x="557212" y="2509837"/>
            <a:ext cx="1238250" cy="48577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hape 60"/>
          <p:cNvCxnSpPr>
            <a:stCxn id="25" idx="4"/>
            <a:endCxn id="13" idx="0"/>
          </p:cNvCxnSpPr>
          <p:nvPr/>
        </p:nvCxnSpPr>
        <p:spPr>
          <a:xfrm rot="5400000">
            <a:off x="1357313" y="2805113"/>
            <a:ext cx="628650" cy="504825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990600" y="4267200"/>
            <a:ext cx="857250" cy="628650"/>
          </a:xfrm>
          <a:prstGeom prst="ellipse">
            <a:avLst/>
          </a:prstGeom>
          <a:solidFill>
            <a:schemeClr val="bg2">
              <a:lumMod val="40000"/>
              <a:lumOff val="60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Post-Merge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30" name="Straight Arrow Connector 29"/>
          <p:cNvCxnSpPr>
            <a:stCxn id="13" idx="4"/>
            <a:endCxn id="29" idx="0"/>
          </p:cNvCxnSpPr>
          <p:nvPr/>
        </p:nvCxnSpPr>
        <p:spPr>
          <a:xfrm rot="5400000">
            <a:off x="1114425" y="3962400"/>
            <a:ext cx="6096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ight Brace 31"/>
          <p:cNvSpPr/>
          <p:nvPr/>
        </p:nvSpPr>
        <p:spPr>
          <a:xfrm>
            <a:off x="2590800" y="1752600"/>
            <a:ext cx="381000" cy="19812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Content Placeholder 2"/>
          <p:cNvSpPr txBox="1">
            <a:spLocks/>
          </p:cNvSpPr>
          <p:nvPr/>
        </p:nvSpPr>
        <p:spPr>
          <a:xfrm>
            <a:off x="3276600" y="2362200"/>
            <a:ext cx="5181600" cy="685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dirty="0" smtClean="0"/>
              <a:t>The initialization phase is the same as in the serial case.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i="0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There is no cooperation among processes in this phase.</a:t>
            </a:r>
          </a:p>
        </p:txBody>
      </p:sp>
      <p:sp>
        <p:nvSpPr>
          <p:cNvPr id="35" name="Right Brace 34"/>
          <p:cNvSpPr/>
          <p:nvPr/>
        </p:nvSpPr>
        <p:spPr>
          <a:xfrm>
            <a:off x="2590800" y="4038600"/>
            <a:ext cx="457200" cy="990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Content Placeholder 2"/>
          <p:cNvSpPr txBox="1">
            <a:spLocks/>
          </p:cNvSpPr>
          <p:nvPr/>
        </p:nvSpPr>
        <p:spPr>
          <a:xfrm>
            <a:off x="3276600" y="3505200"/>
            <a:ext cx="5181600" cy="1447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600" dirty="0" smtClean="0"/>
              <a:t>After each iteration of the </a:t>
            </a:r>
            <a:r>
              <a:rPr lang="en-US" sz="1600" dirty="0" err="1" smtClean="0"/>
              <a:t>mrOX</a:t>
            </a:r>
            <a:r>
              <a:rPr lang="en-US" sz="1600" dirty="0" smtClean="0"/>
              <a:t> GA, a node updates its state with the best solution found  thus far.</a:t>
            </a:r>
          </a:p>
          <a:p>
            <a:pPr marL="342900" lvl="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1600" dirty="0" smtClean="0"/>
              <a:t>Migrate:  After K generations with no improvement a node incorporates its neighbor’s solutions if they are better than the worst in the population.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6" name="Content Placeholder 2"/>
          <p:cNvSpPr txBox="1">
            <a:spLocks/>
          </p:cNvSpPr>
          <p:nvPr/>
        </p:nvSpPr>
        <p:spPr>
          <a:xfrm>
            <a:off x="3124200" y="990600"/>
            <a:ext cx="5334000" cy="6096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dirty="0" smtClean="0"/>
              <a:t>An </a:t>
            </a:r>
            <a:r>
              <a:rPr lang="en-US" sz="1600" dirty="0" err="1" smtClean="0"/>
              <a:t>MxN</a:t>
            </a:r>
            <a:r>
              <a:rPr lang="en-US" sz="1600" dirty="0" smtClean="0"/>
              <a:t> grid of processes is started with </a:t>
            </a:r>
            <a:r>
              <a:rPr lang="en-US" sz="1600" b="1" dirty="0" err="1" smtClean="0"/>
              <a:t>mpirun</a:t>
            </a:r>
            <a:r>
              <a:rPr lang="en-US" sz="1600" dirty="0" smtClean="0"/>
              <a:t>.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600" dirty="0" smtClean="0"/>
              <a:t>Random seeds are broadcast to each process.</a:t>
            </a:r>
            <a:endParaRPr kumimoji="0" lang="en-US" sz="1600" i="0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7" name="Right Brace 46"/>
          <p:cNvSpPr/>
          <p:nvPr/>
        </p:nvSpPr>
        <p:spPr>
          <a:xfrm>
            <a:off x="2590800" y="1066800"/>
            <a:ext cx="381000" cy="5334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ight Brace 48"/>
          <p:cNvSpPr/>
          <p:nvPr/>
        </p:nvSpPr>
        <p:spPr>
          <a:xfrm>
            <a:off x="2590800" y="5181600"/>
            <a:ext cx="457200" cy="9906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Content Placeholder 2"/>
          <p:cNvSpPr txBox="1">
            <a:spLocks/>
          </p:cNvSpPr>
          <p:nvPr/>
        </p:nvSpPr>
        <p:spPr>
          <a:xfrm>
            <a:off x="3276600" y="5334000"/>
            <a:ext cx="5181600" cy="6858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parallel </a:t>
            </a:r>
            <a:r>
              <a:rPr kumimoji="0" lang="en-US" sz="16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mrOX</a:t>
            </a:r>
            <a:r>
              <a:rPr lang="en-US" sz="1600" dirty="0" smtClean="0"/>
              <a:t> GA terminates when all processes have had no improvements after 150 generations.</a:t>
            </a: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6" grpId="0" animBg="1"/>
      <p:bldP spid="50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2"/>
                </a:solidFill>
              </a:rPr>
              <a:t>Background and Review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Review of </a:t>
            </a:r>
            <a:r>
              <a:rPr lang="en-US" sz="2800" dirty="0" err="1" smtClean="0">
                <a:solidFill>
                  <a:schemeClr val="bg2"/>
                </a:solidFill>
              </a:rPr>
              <a:t>mrOX</a:t>
            </a:r>
            <a:r>
              <a:rPr lang="en-US" sz="2800" dirty="0" smtClean="0">
                <a:solidFill>
                  <a:schemeClr val="bg2"/>
                </a:solidFill>
              </a:rPr>
              <a:t> GA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Parallelism in the </a:t>
            </a:r>
            <a:r>
              <a:rPr lang="en-US" sz="2800" dirty="0" err="1" smtClean="0">
                <a:solidFill>
                  <a:schemeClr val="bg2"/>
                </a:solidFill>
              </a:rPr>
              <a:t>mrOX</a:t>
            </a:r>
            <a:r>
              <a:rPr lang="en-US" sz="2800" dirty="0" smtClean="0">
                <a:solidFill>
                  <a:schemeClr val="bg2"/>
                </a:solidFill>
              </a:rPr>
              <a:t> GA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Parallel Architecture</a:t>
            </a:r>
          </a:p>
          <a:p>
            <a:r>
              <a:rPr lang="en-US" sz="2800" dirty="0" smtClean="0"/>
              <a:t>Final Results</a:t>
            </a:r>
          </a:p>
          <a:p>
            <a:pPr lvl="1"/>
            <a:r>
              <a:rPr lang="en-US" sz="2400" dirty="0" smtClean="0"/>
              <a:t>Performance of parallel </a:t>
            </a:r>
            <a:r>
              <a:rPr lang="en-US" sz="2400" dirty="0" err="1" smtClean="0"/>
              <a:t>mrOX</a:t>
            </a:r>
            <a:r>
              <a:rPr lang="en-US" sz="2400" dirty="0" smtClean="0"/>
              <a:t> GA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Status 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Migration Parameter in Parallel </a:t>
            </a:r>
            <a:r>
              <a:rPr lang="en-US" sz="3200" dirty="0" err="1" smtClean="0"/>
              <a:t>mrOX</a:t>
            </a:r>
            <a:r>
              <a:rPr lang="en-US" sz="3200" dirty="0" smtClean="0"/>
              <a:t> GA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533400" y="838200"/>
            <a:ext cx="8229600" cy="457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dirty="0" smtClean="0">
                <a:solidFill>
                  <a:srgbClr val="FFFF00"/>
                </a:solidFill>
              </a:rPr>
              <a:t>Vary the migration parameter for three problem instances.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0" y="6550223"/>
            <a:ext cx="24322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Objective Value Performance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11" name="Chart 10"/>
          <p:cNvGraphicFramePr/>
          <p:nvPr/>
        </p:nvGraphicFramePr>
        <p:xfrm>
          <a:off x="304800" y="1219200"/>
          <a:ext cx="8486775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2" name="Chart 11"/>
          <p:cNvGraphicFramePr/>
          <p:nvPr/>
        </p:nvGraphicFramePr>
        <p:xfrm>
          <a:off x="304800" y="3886200"/>
          <a:ext cx="8486775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cxnSp>
        <p:nvCxnSpPr>
          <p:cNvPr id="9" name="Straight Arrow Connector 8"/>
          <p:cNvCxnSpPr/>
          <p:nvPr/>
        </p:nvCxnSpPr>
        <p:spPr>
          <a:xfrm rot="5400000" flipH="1" flipV="1">
            <a:off x="723106" y="3924300"/>
            <a:ext cx="1753394" cy="794"/>
          </a:xfrm>
          <a:prstGeom prst="straightConnector1">
            <a:avLst/>
          </a:prstGeom>
          <a:ln w="28575">
            <a:solidFill>
              <a:srgbClr val="1519AF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"/>
          <p:cNvSpPr txBox="1"/>
          <p:nvPr/>
        </p:nvSpPr>
        <p:spPr>
          <a:xfrm>
            <a:off x="304800" y="5943600"/>
            <a:ext cx="3168419" cy="381000"/>
          </a:xfrm>
          <a:prstGeom prst="rect">
            <a:avLst/>
          </a:prstGeom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dirty="0">
                <a:solidFill>
                  <a:sysClr val="windowText" lastClr="000000"/>
                </a:solidFill>
              </a:rPr>
              <a:t>Results</a:t>
            </a:r>
            <a:r>
              <a:rPr lang="en-US" sz="900" baseline="0" dirty="0">
                <a:solidFill>
                  <a:sysClr val="windowText" lastClr="000000"/>
                </a:solidFill>
              </a:rPr>
              <a:t> averaged over </a:t>
            </a:r>
            <a:r>
              <a:rPr lang="en-US" sz="900" baseline="0" dirty="0" smtClean="0">
                <a:solidFill>
                  <a:sysClr val="windowText" lastClr="000000"/>
                </a:solidFill>
              </a:rPr>
              <a:t>20 </a:t>
            </a:r>
            <a:r>
              <a:rPr lang="en-US" sz="900" baseline="0" dirty="0">
                <a:solidFill>
                  <a:sysClr val="windowText" lastClr="000000"/>
                </a:solidFill>
              </a:rPr>
              <a:t>runs.</a:t>
            </a:r>
          </a:p>
          <a:p>
            <a:pPr algn="l"/>
            <a:r>
              <a:rPr lang="en-US" sz="900" baseline="0" dirty="0">
                <a:solidFill>
                  <a:sysClr val="windowText" lastClr="000000"/>
                </a:solidFill>
              </a:rPr>
              <a:t>Quad Core AMD </a:t>
            </a:r>
            <a:r>
              <a:rPr lang="en-US" sz="900" baseline="0" dirty="0" err="1">
                <a:solidFill>
                  <a:sysClr val="windowText" lastClr="000000"/>
                </a:solidFill>
              </a:rPr>
              <a:t>Opteron</a:t>
            </a:r>
            <a:r>
              <a:rPr lang="en-US" sz="900" baseline="0" dirty="0">
                <a:solidFill>
                  <a:sysClr val="windowText" lastClr="000000"/>
                </a:solidFill>
              </a:rPr>
              <a:t> (8360 SE), 2511 MHz, 512K Cache.</a:t>
            </a:r>
            <a:endParaRPr lang="en-US" sz="900" dirty="0">
              <a:solidFill>
                <a:sysClr val="windowText" lastClr="000000"/>
              </a:solidFill>
            </a:endParaRPr>
          </a:p>
        </p:txBody>
      </p:sp>
      <p:sp>
        <p:nvSpPr>
          <p:cNvPr id="15" name="TextBox 1"/>
          <p:cNvSpPr txBox="1"/>
          <p:nvPr/>
        </p:nvSpPr>
        <p:spPr>
          <a:xfrm>
            <a:off x="5638800" y="3276600"/>
            <a:ext cx="3168419" cy="381000"/>
          </a:xfrm>
          <a:prstGeom prst="rect">
            <a:avLst/>
          </a:prstGeom>
        </p:spPr>
        <p:txBody>
          <a:bodyPr wrap="square" rtlCol="0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900" dirty="0">
                <a:solidFill>
                  <a:sysClr val="windowText" lastClr="000000"/>
                </a:solidFill>
              </a:rPr>
              <a:t>Results</a:t>
            </a:r>
            <a:r>
              <a:rPr lang="en-US" sz="900" baseline="0" dirty="0">
                <a:solidFill>
                  <a:sysClr val="windowText" lastClr="000000"/>
                </a:solidFill>
              </a:rPr>
              <a:t> averaged over </a:t>
            </a:r>
            <a:r>
              <a:rPr lang="en-US" sz="900" baseline="0" dirty="0" smtClean="0">
                <a:solidFill>
                  <a:sysClr val="windowText" lastClr="000000"/>
                </a:solidFill>
              </a:rPr>
              <a:t>20 </a:t>
            </a:r>
            <a:r>
              <a:rPr lang="en-US" sz="900" baseline="0" dirty="0">
                <a:solidFill>
                  <a:sysClr val="windowText" lastClr="000000"/>
                </a:solidFill>
              </a:rPr>
              <a:t>runs.</a:t>
            </a:r>
          </a:p>
          <a:p>
            <a:pPr algn="l"/>
            <a:r>
              <a:rPr lang="en-US" sz="900" baseline="0" dirty="0">
                <a:solidFill>
                  <a:sysClr val="windowText" lastClr="000000"/>
                </a:solidFill>
              </a:rPr>
              <a:t>Quad Core AMD </a:t>
            </a:r>
            <a:r>
              <a:rPr lang="en-US" sz="900" baseline="0" dirty="0" err="1">
                <a:solidFill>
                  <a:sysClr val="windowText" lastClr="000000"/>
                </a:solidFill>
              </a:rPr>
              <a:t>Opteron</a:t>
            </a:r>
            <a:r>
              <a:rPr lang="en-US" sz="900" baseline="0" dirty="0">
                <a:solidFill>
                  <a:sysClr val="windowText" lastClr="000000"/>
                </a:solidFill>
              </a:rPr>
              <a:t> (8360 SE), 2511 MHz, 512K Cache.</a:t>
            </a:r>
            <a:endParaRPr lang="en-US" sz="900" dirty="0">
              <a:solidFill>
                <a:sysClr val="windowText" lastClr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Presentation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962399"/>
          </a:xfrm>
        </p:spPr>
        <p:txBody>
          <a:bodyPr>
            <a:noAutofit/>
          </a:bodyPr>
          <a:lstStyle/>
          <a:p>
            <a:r>
              <a:rPr lang="en-US" sz="2800" dirty="0" smtClean="0"/>
              <a:t>Background and Review</a:t>
            </a:r>
          </a:p>
          <a:p>
            <a:pPr lvl="1"/>
            <a:r>
              <a:rPr lang="en-US" sz="2400" dirty="0" smtClean="0"/>
              <a:t>GTSP Review</a:t>
            </a:r>
          </a:p>
          <a:p>
            <a:pPr lvl="1"/>
            <a:r>
              <a:rPr lang="en-US" sz="2400" dirty="0" smtClean="0"/>
              <a:t>Review of Project Objectives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Review of </a:t>
            </a:r>
            <a:r>
              <a:rPr lang="en-US" sz="2800" dirty="0" err="1" smtClean="0">
                <a:solidFill>
                  <a:schemeClr val="bg2"/>
                </a:solidFill>
              </a:rPr>
              <a:t>mrOX</a:t>
            </a:r>
            <a:r>
              <a:rPr lang="en-US" sz="2800" dirty="0" smtClean="0">
                <a:solidFill>
                  <a:schemeClr val="bg2"/>
                </a:solidFill>
              </a:rPr>
              <a:t> GA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Parallelism in the </a:t>
            </a:r>
            <a:r>
              <a:rPr lang="en-US" sz="2800" dirty="0" err="1" smtClean="0">
                <a:solidFill>
                  <a:schemeClr val="bg2"/>
                </a:solidFill>
              </a:rPr>
              <a:t>mrOX</a:t>
            </a:r>
            <a:r>
              <a:rPr lang="en-US" sz="2800" dirty="0" smtClean="0">
                <a:solidFill>
                  <a:schemeClr val="bg2"/>
                </a:solidFill>
              </a:rPr>
              <a:t> GA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Parallel Architecture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Final Results</a:t>
            </a:r>
          </a:p>
          <a:p>
            <a:r>
              <a:rPr lang="en-US" sz="2800" dirty="0" smtClean="0">
                <a:solidFill>
                  <a:schemeClr val="bg2"/>
                </a:solidFill>
              </a:rPr>
              <a:t>Status Summary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990600"/>
            <a:ext cx="8229600" cy="609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Objective value performance of cooperative vs. non-cooperative parallel </a:t>
            </a:r>
            <a:r>
              <a:rPr lang="en-US" sz="3200" dirty="0" err="1" smtClean="0">
                <a:solidFill>
                  <a:srgbClr val="FFFF00"/>
                </a:solidFill>
              </a:rPr>
              <a:t>mrOX</a:t>
            </a:r>
            <a:r>
              <a:rPr lang="en-US" sz="3200" dirty="0" smtClean="0">
                <a:solidFill>
                  <a:srgbClr val="FFFF00"/>
                </a:solidFill>
              </a:rPr>
              <a:t> GA on five problem instances.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0" y="6550223"/>
            <a:ext cx="193258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Speedup Performance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Performance of Parallel mrOX GA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547687" y="1795462"/>
          <a:ext cx="8048625" cy="4529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Performance of Parallel </a:t>
            </a:r>
            <a:r>
              <a:rPr lang="en-US" sz="3200" dirty="0" err="1" smtClean="0"/>
              <a:t>mrOX</a:t>
            </a:r>
            <a:r>
              <a:rPr lang="en-US" sz="3200" dirty="0" smtClean="0"/>
              <a:t> GA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990600"/>
            <a:ext cx="8229600" cy="609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Speedup performance of cooperative vs. non-cooperative parallel </a:t>
            </a:r>
            <a:r>
              <a:rPr lang="en-US" sz="3200" dirty="0" err="1" smtClean="0">
                <a:solidFill>
                  <a:srgbClr val="FFFF00"/>
                </a:solidFill>
              </a:rPr>
              <a:t>mrOX</a:t>
            </a:r>
            <a:r>
              <a:rPr lang="en-US" sz="3200" dirty="0" smtClean="0">
                <a:solidFill>
                  <a:srgbClr val="FFFF00"/>
                </a:solidFill>
              </a:rPr>
              <a:t> GA on five problem.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0" y="6550223"/>
            <a:ext cx="135133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Vary Grid Size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547687" y="1795462"/>
          <a:ext cx="8048625" cy="45291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Performance of Parallel </a:t>
            </a:r>
            <a:r>
              <a:rPr lang="en-US" sz="3200" dirty="0" err="1" smtClean="0"/>
              <a:t>mrOX</a:t>
            </a:r>
            <a:r>
              <a:rPr lang="en-US" sz="3200" dirty="0" smtClean="0"/>
              <a:t> GA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457200" y="990600"/>
            <a:ext cx="8229600" cy="6096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Performance of parallel </a:t>
            </a:r>
            <a:r>
              <a:rPr lang="en-US" sz="3200" dirty="0" err="1" smtClean="0">
                <a:solidFill>
                  <a:srgbClr val="FFFF00"/>
                </a:solidFill>
              </a:rPr>
              <a:t>mrOX</a:t>
            </a:r>
            <a:r>
              <a:rPr lang="en-US" sz="3200" dirty="0" smtClean="0">
                <a:solidFill>
                  <a:srgbClr val="FFFF00"/>
                </a:solidFill>
              </a:rPr>
              <a:t> GA using different grid configurations.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0" y="6550223"/>
            <a:ext cx="244252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Speedup vs. Solution Quality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graphicFrame>
        <p:nvGraphicFramePr>
          <p:cNvPr id="7" name="Chart 6"/>
          <p:cNvGraphicFramePr/>
          <p:nvPr/>
        </p:nvGraphicFramePr>
        <p:xfrm>
          <a:off x="533400" y="1371601"/>
          <a:ext cx="8048625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/>
          <p:cNvGraphicFramePr/>
          <p:nvPr/>
        </p:nvGraphicFramePr>
        <p:xfrm>
          <a:off x="533400" y="3962401"/>
          <a:ext cx="8048625" cy="2438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Performance of Parallel </a:t>
            </a:r>
            <a:r>
              <a:rPr lang="en-US" sz="3200" dirty="0" err="1" smtClean="0"/>
              <a:t>mrOX</a:t>
            </a:r>
            <a:r>
              <a:rPr lang="en-US" sz="3200" dirty="0" smtClean="0"/>
              <a:t> GA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0" y="6550223"/>
            <a:ext cx="16267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Vary # Processors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57200" y="990600"/>
            <a:ext cx="8229600" cy="533400"/>
          </a:xfrm>
          <a:prstGeom prst="rect">
            <a:avLst/>
          </a:prstGeom>
        </p:spPr>
        <p:txBody>
          <a:bodyPr>
            <a:normAutofit fontScale="550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Tradeoff between speedup and solution quality of parallel </a:t>
            </a:r>
            <a:r>
              <a:rPr lang="en-US" sz="3200" dirty="0" err="1" smtClean="0">
                <a:solidFill>
                  <a:srgbClr val="FFFF00"/>
                </a:solidFill>
              </a:rPr>
              <a:t>mrOX</a:t>
            </a:r>
            <a:r>
              <a:rPr lang="en-US" sz="3200" dirty="0" smtClean="0">
                <a:solidFill>
                  <a:srgbClr val="FFFF00"/>
                </a:solidFill>
              </a:rPr>
              <a:t> GA by varying grid shape.</a:t>
            </a:r>
          </a:p>
        </p:txBody>
      </p:sp>
      <p:graphicFrame>
        <p:nvGraphicFramePr>
          <p:cNvPr id="8" name="Chart 7"/>
          <p:cNvGraphicFramePr/>
          <p:nvPr/>
        </p:nvGraphicFramePr>
        <p:xfrm>
          <a:off x="547687" y="1600200"/>
          <a:ext cx="8048625" cy="4648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Performance of Parallel </a:t>
            </a:r>
            <a:r>
              <a:rPr lang="en-US" sz="3200" dirty="0" err="1" smtClean="0"/>
              <a:t>mrOX</a:t>
            </a:r>
            <a:r>
              <a:rPr lang="en-US" sz="3200" dirty="0" smtClean="0"/>
              <a:t> GA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0" y="6550223"/>
            <a:ext cx="162672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Vary # Processors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57200" y="990600"/>
            <a:ext cx="8229600" cy="381000"/>
          </a:xfrm>
          <a:prstGeom prst="rect">
            <a:avLst/>
          </a:prstGeom>
        </p:spPr>
        <p:txBody>
          <a:bodyPr>
            <a:normAutofit fontScale="700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Percentage of runs where optimum was found.</a:t>
            </a:r>
          </a:p>
        </p:txBody>
      </p:sp>
      <p:graphicFrame>
        <p:nvGraphicFramePr>
          <p:cNvPr id="7" name="Chart 6"/>
          <p:cNvGraphicFramePr/>
          <p:nvPr/>
        </p:nvGraphicFramePr>
        <p:xfrm>
          <a:off x="457200" y="1600200"/>
          <a:ext cx="8329613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Performance of Parallel </a:t>
            </a:r>
            <a:r>
              <a:rPr lang="en-US" sz="3200" dirty="0" err="1" smtClean="0"/>
              <a:t>mrOX</a:t>
            </a:r>
            <a:r>
              <a:rPr lang="en-US" sz="3200" dirty="0" smtClean="0"/>
              <a:t> GA</a:t>
            </a:r>
            <a:endParaRPr lang="en-US" sz="32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0" y="6550223"/>
            <a:ext cx="118333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Conclusions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Content Placeholder 4"/>
          <p:cNvSpPr txBox="1">
            <a:spLocks/>
          </p:cNvSpPr>
          <p:nvPr/>
        </p:nvSpPr>
        <p:spPr>
          <a:xfrm>
            <a:off x="457200" y="990600"/>
            <a:ext cx="8229600" cy="91440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Number of processors vs. solution quality of parallel </a:t>
            </a:r>
            <a:r>
              <a:rPr lang="en-US" sz="3200" dirty="0" err="1" smtClean="0">
                <a:solidFill>
                  <a:srgbClr val="FFFF00"/>
                </a:solidFill>
              </a:rPr>
              <a:t>mrOX</a:t>
            </a:r>
            <a:r>
              <a:rPr lang="en-US" sz="3200" dirty="0" smtClean="0">
                <a:solidFill>
                  <a:srgbClr val="FFFF00"/>
                </a:solidFill>
              </a:rPr>
              <a:t> GA (all grids are square except for 32 processor case).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3200" dirty="0" smtClean="0">
                <a:solidFill>
                  <a:srgbClr val="FFFF00"/>
                </a:solidFill>
              </a:rPr>
              <a:t>Single processor case is equivalent to the serial version.</a:t>
            </a:r>
          </a:p>
        </p:txBody>
      </p:sp>
      <p:graphicFrame>
        <p:nvGraphicFramePr>
          <p:cNvPr id="7" name="Chart 6"/>
          <p:cNvGraphicFramePr/>
          <p:nvPr/>
        </p:nvGraphicFramePr>
        <p:xfrm>
          <a:off x="547687" y="2133600"/>
          <a:ext cx="8048625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Cooperation among processes improves both the solution quality and convergence time of the parallel implementation.</a:t>
            </a:r>
          </a:p>
          <a:p>
            <a:r>
              <a:rPr lang="en-US" sz="2800" dirty="0" smtClean="0"/>
              <a:t>Changing the grid shape affects the diffusion of solutions through the process population:</a:t>
            </a:r>
          </a:p>
          <a:p>
            <a:pPr lvl="1"/>
            <a:r>
              <a:rPr lang="en-US" sz="2400" dirty="0" smtClean="0"/>
              <a:t>Thinner grids lead to slower convergence and improved solution quality.</a:t>
            </a:r>
          </a:p>
          <a:p>
            <a:pPr lvl="1"/>
            <a:r>
              <a:rPr lang="en-US" sz="2400" dirty="0" smtClean="0"/>
              <a:t>Square grids give the fastest convergence but at the cost of solution quality.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149938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Status Summary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8001000" cy="4648200"/>
          </a:xfrm>
        </p:spPr>
        <p:txBody>
          <a:bodyPr>
            <a:noAutofit/>
          </a:bodyPr>
          <a:lstStyle/>
          <a:p>
            <a:r>
              <a:rPr lang="en-US" sz="2000" u="sng" dirty="0" smtClean="0">
                <a:solidFill>
                  <a:srgbClr val="92D050"/>
                </a:solidFill>
              </a:rPr>
              <a:t>October 16-30:</a:t>
            </a:r>
            <a:r>
              <a:rPr lang="en-US" sz="2000" dirty="0" smtClean="0">
                <a:solidFill>
                  <a:srgbClr val="92D050"/>
                </a:solidFill>
              </a:rPr>
              <a:t>  Start design of the parallel architecture.</a:t>
            </a:r>
          </a:p>
          <a:p>
            <a:r>
              <a:rPr lang="en-US" sz="2000" u="sng" dirty="0" smtClean="0">
                <a:solidFill>
                  <a:srgbClr val="92D050"/>
                </a:solidFill>
              </a:rPr>
              <a:t>November:</a:t>
            </a:r>
            <a:r>
              <a:rPr lang="en-US" sz="2000" dirty="0" smtClean="0">
                <a:solidFill>
                  <a:srgbClr val="92D050"/>
                </a:solidFill>
              </a:rPr>
              <a:t>  Finish design and start coding and testing of the parallel architecture.</a:t>
            </a:r>
          </a:p>
          <a:p>
            <a:r>
              <a:rPr lang="en-US" sz="2000" u="sng" dirty="0" smtClean="0">
                <a:solidFill>
                  <a:srgbClr val="92D050"/>
                </a:solidFill>
              </a:rPr>
              <a:t>December and January:</a:t>
            </a:r>
            <a:r>
              <a:rPr lang="en-US" sz="2000" dirty="0" smtClean="0">
                <a:solidFill>
                  <a:srgbClr val="92D050"/>
                </a:solidFill>
              </a:rPr>
              <a:t>  Continue coding parallel architecture and extend the framework for the </a:t>
            </a:r>
            <a:r>
              <a:rPr lang="en-US" sz="2000" dirty="0" err="1" smtClean="0">
                <a:solidFill>
                  <a:srgbClr val="92D050"/>
                </a:solidFill>
              </a:rPr>
              <a:t>mrOX</a:t>
            </a:r>
            <a:r>
              <a:rPr lang="en-US" sz="2000" dirty="0" smtClean="0">
                <a:solidFill>
                  <a:srgbClr val="92D050"/>
                </a:solidFill>
              </a:rPr>
              <a:t> GA algorithm and the GTSP problem class.</a:t>
            </a:r>
          </a:p>
          <a:p>
            <a:r>
              <a:rPr lang="en-US" sz="2000" u="sng" dirty="0" smtClean="0">
                <a:solidFill>
                  <a:srgbClr val="92D050"/>
                </a:solidFill>
              </a:rPr>
              <a:t>February 1-15:</a:t>
            </a:r>
            <a:r>
              <a:rPr lang="en-US" sz="2000" dirty="0" smtClean="0">
                <a:solidFill>
                  <a:srgbClr val="92D050"/>
                </a:solidFill>
              </a:rPr>
              <a:t>  Begin test and validation on multi-core PC.</a:t>
            </a:r>
          </a:p>
          <a:p>
            <a:r>
              <a:rPr lang="en-US" sz="2000" u="sng" dirty="0" smtClean="0">
                <a:solidFill>
                  <a:srgbClr val="92D050"/>
                </a:solidFill>
              </a:rPr>
              <a:t>February 16-March 1:</a:t>
            </a:r>
            <a:r>
              <a:rPr lang="en-US" sz="2000" dirty="0" smtClean="0">
                <a:solidFill>
                  <a:srgbClr val="92D050"/>
                </a:solidFill>
              </a:rPr>
              <a:t>   </a:t>
            </a:r>
            <a:r>
              <a:rPr lang="en-US" sz="2000" dirty="0" smtClean="0"/>
              <a:t>Move testing to </a:t>
            </a:r>
            <a:r>
              <a:rPr lang="en-US" sz="2000" dirty="0" err="1" smtClean="0"/>
              <a:t>Deepthought</a:t>
            </a:r>
            <a:r>
              <a:rPr lang="en-US" sz="2000" dirty="0" smtClean="0"/>
              <a:t> cluster*.</a:t>
            </a:r>
          </a:p>
          <a:p>
            <a:r>
              <a:rPr lang="en-US" sz="2000" u="sng" dirty="0" smtClean="0">
                <a:solidFill>
                  <a:srgbClr val="92D050"/>
                </a:solidFill>
              </a:rPr>
              <a:t>March:</a:t>
            </a:r>
            <a:r>
              <a:rPr lang="en-US" sz="2000" dirty="0" smtClean="0">
                <a:solidFill>
                  <a:srgbClr val="92D050"/>
                </a:solidFill>
              </a:rPr>
              <a:t>  Perform final testing on full data sets and collect results.</a:t>
            </a:r>
          </a:p>
          <a:p>
            <a:r>
              <a:rPr lang="en-US" sz="2000" u="sng" dirty="0" smtClean="0">
                <a:solidFill>
                  <a:srgbClr val="92D050"/>
                </a:solidFill>
              </a:rPr>
              <a:t>April-May:</a:t>
            </a:r>
            <a:r>
              <a:rPr lang="en-US" sz="2000" dirty="0" smtClean="0">
                <a:solidFill>
                  <a:srgbClr val="92D050"/>
                </a:solidFill>
              </a:rPr>
              <a:t>  </a:t>
            </a:r>
            <a:r>
              <a:rPr lang="en-US" sz="2000" dirty="0" smtClean="0"/>
              <a:t>Generate parallel architecture API documentation**</a:t>
            </a:r>
            <a:r>
              <a:rPr lang="en-US" sz="2000" dirty="0" smtClean="0">
                <a:solidFill>
                  <a:srgbClr val="92D050"/>
                </a:solidFill>
              </a:rPr>
              <a:t>, write final report.</a:t>
            </a:r>
          </a:p>
          <a:p>
            <a:pPr>
              <a:buNone/>
            </a:pPr>
            <a:r>
              <a:rPr lang="en-US" sz="2000" dirty="0" smtClean="0"/>
              <a:t>*  Was not pursued because of success on 32-core genome5.</a:t>
            </a:r>
          </a:p>
          <a:p>
            <a:pPr>
              <a:buNone/>
            </a:pPr>
            <a:r>
              <a:rPr lang="en-US" sz="2000" dirty="0" smtClean="0"/>
              <a:t>** Future work.</a:t>
            </a: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11172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References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28951"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Autofit/>
          </a:bodyPr>
          <a:lstStyle/>
          <a:p>
            <a:pPr lvl="0"/>
            <a:r>
              <a:rPr lang="en-US" sz="1600" dirty="0" err="1" smtClean="0"/>
              <a:t>Crainic</a:t>
            </a:r>
            <a:r>
              <a:rPr lang="en-US" sz="1600" dirty="0" smtClean="0"/>
              <a:t>, T.G. and Toulouse, M. Parallel Strategies for Meta-Heuristics. </a:t>
            </a:r>
            <a:r>
              <a:rPr lang="en-US" sz="1600" i="1" dirty="0" smtClean="0"/>
              <a:t>Fleet Management and Logistics</a:t>
            </a:r>
            <a:r>
              <a:rPr lang="en-US" sz="1600" dirty="0" smtClean="0"/>
              <a:t>, 205-251. </a:t>
            </a:r>
          </a:p>
          <a:p>
            <a:pPr lvl="0"/>
            <a:r>
              <a:rPr lang="en-US" sz="1600" dirty="0" smtClean="0"/>
              <a:t>L. Davis. Applying Adaptive Algorithms to </a:t>
            </a:r>
            <a:r>
              <a:rPr lang="en-US" sz="1600" dirty="0" err="1" smtClean="0"/>
              <a:t>Epistatic</a:t>
            </a:r>
            <a:r>
              <a:rPr lang="en-US" sz="1600" dirty="0" smtClean="0"/>
              <a:t> Domains. </a:t>
            </a:r>
            <a:r>
              <a:rPr lang="en-US" sz="1600" i="1" dirty="0" smtClean="0"/>
              <a:t>Proceeding of the International Joint Conference on Artificial Intelligence</a:t>
            </a:r>
            <a:r>
              <a:rPr lang="en-US" sz="1600" dirty="0" smtClean="0"/>
              <a:t>, 162-164, 1985.</a:t>
            </a:r>
          </a:p>
          <a:p>
            <a:pPr lvl="0"/>
            <a:r>
              <a:rPr lang="en-US" sz="1600" dirty="0" smtClean="0"/>
              <a:t>M. </a:t>
            </a:r>
            <a:r>
              <a:rPr lang="en-US" sz="1600" dirty="0" err="1" smtClean="0"/>
              <a:t>Fischetti</a:t>
            </a:r>
            <a:r>
              <a:rPr lang="en-US" sz="1600" dirty="0" smtClean="0"/>
              <a:t>, J.J. Salazar-Gonzalez, P. </a:t>
            </a:r>
            <a:r>
              <a:rPr lang="en-US" sz="1600" dirty="0" err="1" smtClean="0"/>
              <a:t>Toth</a:t>
            </a:r>
            <a:r>
              <a:rPr lang="en-US" sz="1600" dirty="0" smtClean="0"/>
              <a:t>. A branch-and-cut algorithm for the symmetric generalized traveling salesman problem. </a:t>
            </a:r>
            <a:r>
              <a:rPr lang="en-US" sz="1600" i="1" dirty="0" smtClean="0"/>
              <a:t>Operations Research</a:t>
            </a:r>
            <a:r>
              <a:rPr lang="en-US" sz="1600" dirty="0" smtClean="0"/>
              <a:t> 45 (3): 378–394, 1997.</a:t>
            </a:r>
          </a:p>
          <a:p>
            <a:pPr lvl="0"/>
            <a:r>
              <a:rPr lang="en-US" sz="1600" dirty="0" smtClean="0"/>
              <a:t>G. </a:t>
            </a:r>
            <a:r>
              <a:rPr lang="en-US" sz="1600" dirty="0" err="1" smtClean="0"/>
              <a:t>Laporte</a:t>
            </a:r>
            <a:r>
              <a:rPr lang="en-US" sz="1600" dirty="0" smtClean="0"/>
              <a:t>, A. </a:t>
            </a:r>
            <a:r>
              <a:rPr lang="en-US" sz="1600" dirty="0" err="1" smtClean="0"/>
              <a:t>Asef-Vaziri</a:t>
            </a:r>
            <a:r>
              <a:rPr lang="en-US" sz="1600" dirty="0" smtClean="0"/>
              <a:t>, C. </a:t>
            </a:r>
            <a:r>
              <a:rPr lang="en-US" sz="1600" dirty="0" err="1" smtClean="0"/>
              <a:t>Sriskandarajah</a:t>
            </a:r>
            <a:r>
              <a:rPr lang="en-US" sz="1600" dirty="0" smtClean="0"/>
              <a:t>. Some Applications of the Generalized Traveling Salesman Problem. </a:t>
            </a:r>
            <a:r>
              <a:rPr lang="en-US" sz="1600" i="1" dirty="0" smtClean="0"/>
              <a:t>Journal of the Operational Research Society</a:t>
            </a:r>
            <a:r>
              <a:rPr lang="en-US" sz="1600" dirty="0" smtClean="0"/>
              <a:t> 47: 1461-1467, 1996.</a:t>
            </a:r>
          </a:p>
          <a:p>
            <a:pPr lvl="0"/>
            <a:r>
              <a:rPr lang="en-US" sz="1600" dirty="0" smtClean="0"/>
              <a:t>C.E. Noon. The generalized traveling salesman problem. Ph. D. Dissertation, University of Michigan, 1988.</a:t>
            </a:r>
          </a:p>
          <a:p>
            <a:pPr lvl="0"/>
            <a:r>
              <a:rPr lang="en-US" sz="1600" dirty="0" smtClean="0"/>
              <a:t>C.E. Noon. A </a:t>
            </a:r>
            <a:r>
              <a:rPr lang="en-US" sz="1600" dirty="0" err="1" smtClean="0"/>
              <a:t>Lagrangian</a:t>
            </a:r>
            <a:r>
              <a:rPr lang="en-US" sz="1600" dirty="0" smtClean="0"/>
              <a:t> based approach for the asymmetric generalized traveling salesman problem. </a:t>
            </a:r>
            <a:r>
              <a:rPr lang="en-US" sz="1600" i="1" dirty="0" smtClean="0"/>
              <a:t>Operations Research</a:t>
            </a:r>
            <a:r>
              <a:rPr lang="en-US" sz="1600" dirty="0" smtClean="0"/>
              <a:t> 39 (4): 623-632, 1990.</a:t>
            </a:r>
          </a:p>
          <a:p>
            <a:pPr lvl="0"/>
            <a:r>
              <a:rPr lang="en-US" sz="1600" dirty="0" smtClean="0"/>
              <a:t>J.P. </a:t>
            </a:r>
            <a:r>
              <a:rPr lang="en-US" sz="1600" dirty="0" err="1" smtClean="0"/>
              <a:t>Saksena</a:t>
            </a:r>
            <a:r>
              <a:rPr lang="en-US" sz="1600" dirty="0" smtClean="0"/>
              <a:t>. Mathematical model of scheduling clients through welfare agencies. </a:t>
            </a:r>
            <a:r>
              <a:rPr lang="en-US" sz="1600" i="1" dirty="0" smtClean="0"/>
              <a:t>CORS Journal</a:t>
            </a:r>
            <a:r>
              <a:rPr lang="en-US" sz="1600" dirty="0" smtClean="0"/>
              <a:t> 8: 185-200, 1970.</a:t>
            </a:r>
          </a:p>
          <a:p>
            <a:pPr lvl="0"/>
            <a:r>
              <a:rPr lang="en-US" sz="1600" dirty="0" smtClean="0"/>
              <a:t>J. </a:t>
            </a:r>
            <a:r>
              <a:rPr lang="en-US" sz="1600" dirty="0" err="1" smtClean="0"/>
              <a:t>Silberholz</a:t>
            </a:r>
            <a:r>
              <a:rPr lang="en-US" sz="1600" dirty="0" smtClean="0"/>
              <a:t> and B.L. Golden.  The Generalized Traveling Salesman Problem:  A New Genetic Algorithm Approach. </a:t>
            </a:r>
            <a:r>
              <a:rPr lang="en-US" sz="1600" i="1" dirty="0" smtClean="0"/>
              <a:t>Operations Research/Computer Science Interfaces Series</a:t>
            </a:r>
            <a:r>
              <a:rPr lang="en-US" sz="1600" dirty="0" smtClean="0"/>
              <a:t> 37: 165-181, 2007.</a:t>
            </a:r>
          </a:p>
          <a:p>
            <a:pPr lvl="0"/>
            <a:r>
              <a:rPr lang="en-US" sz="1600" dirty="0" smtClean="0"/>
              <a:t>L. Snyder and M. </a:t>
            </a:r>
            <a:r>
              <a:rPr lang="en-US" sz="1600" dirty="0" err="1" smtClean="0"/>
              <a:t>Daskin</a:t>
            </a:r>
            <a:r>
              <a:rPr lang="en-US" sz="1600" dirty="0" smtClean="0"/>
              <a:t>. </a:t>
            </a:r>
            <a:r>
              <a:rPr lang="en-US" sz="1600" i="1" dirty="0" smtClean="0"/>
              <a:t>A random-key genetic algorithm for the generalized traveling salesman problem</a:t>
            </a:r>
            <a:r>
              <a:rPr lang="en-US" sz="1600" dirty="0" smtClean="0"/>
              <a:t>. European Journal of Operational Research 17 (1): 38-53, 2006.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  <p:transition advTm="5950"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Acknowledgements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dirty="0" smtClean="0"/>
              <a:t>Chris </a:t>
            </a:r>
            <a:r>
              <a:rPr lang="en-US" dirty="0" err="1" smtClean="0"/>
              <a:t>Groer</a:t>
            </a:r>
            <a:r>
              <a:rPr lang="en-US" dirty="0" smtClean="0"/>
              <a:t>, University of Maryland</a:t>
            </a:r>
          </a:p>
          <a:p>
            <a:pPr algn="ctr">
              <a:buNone/>
            </a:pPr>
            <a:r>
              <a:rPr lang="en-US" dirty="0" smtClean="0"/>
              <a:t>William </a:t>
            </a:r>
            <a:r>
              <a:rPr lang="en-US" dirty="0" err="1" smtClean="0"/>
              <a:t>Mennell</a:t>
            </a:r>
            <a:r>
              <a:rPr lang="en-US" dirty="0" smtClean="0"/>
              <a:t>, University of Maryland</a:t>
            </a:r>
          </a:p>
          <a:p>
            <a:pPr algn="ctr">
              <a:buNone/>
            </a:pPr>
            <a:r>
              <a:rPr lang="en-US" dirty="0" smtClean="0"/>
              <a:t>John </a:t>
            </a:r>
            <a:r>
              <a:rPr lang="en-US" dirty="0" err="1" smtClean="0"/>
              <a:t>Silberholz</a:t>
            </a:r>
            <a:r>
              <a:rPr lang="en-US" dirty="0" smtClean="0"/>
              <a:t>, University of Maryland</a:t>
            </a:r>
          </a:p>
          <a:p>
            <a:pPr algn="ctr">
              <a:buNone/>
            </a:pPr>
            <a:r>
              <a:rPr lang="en-US" dirty="0" smtClean="0"/>
              <a:t>Aleksey </a:t>
            </a:r>
            <a:r>
              <a:rPr lang="en-US" dirty="0" err="1" smtClean="0"/>
              <a:t>Zimin</a:t>
            </a:r>
            <a:r>
              <a:rPr lang="en-US" dirty="0" smtClean="0"/>
              <a:t>, University of Maryland</a:t>
            </a:r>
          </a:p>
          <a:p>
            <a:pPr algn="ctr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the GTSP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886199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The Generalized Traveling Salesman Problem (GTSP):</a:t>
            </a:r>
          </a:p>
          <a:p>
            <a:pPr lvl="1"/>
            <a:r>
              <a:rPr lang="en-US" dirty="0" smtClean="0"/>
              <a:t>Variation of the well-known traveling salesman problem.</a:t>
            </a:r>
          </a:p>
          <a:p>
            <a:pPr lvl="1"/>
            <a:r>
              <a:rPr lang="en-US" dirty="0" smtClean="0"/>
              <a:t>A set of nodes is partitioned into a number of clusters.</a:t>
            </a:r>
          </a:p>
          <a:p>
            <a:pPr lvl="1"/>
            <a:r>
              <a:rPr lang="en-US" dirty="0" smtClean="0"/>
              <a:t>Objective:  Find a minimum-cost tour visiting exactly one node in each cluster.</a:t>
            </a:r>
          </a:p>
          <a:p>
            <a:pPr lvl="1"/>
            <a:r>
              <a:rPr lang="en-US" dirty="0" smtClean="0"/>
              <a:t>Example on the following slides…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custDataLst>
      <p:tags r:id="rId1"/>
    </p:custDataLst>
  </p:cSld>
  <p:clrMapOvr>
    <a:masterClrMapping/>
  </p:clrMapOvr>
  <p:transition advTm="3789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GTSP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r>
              <a:rPr lang="en-US" dirty="0" smtClean="0"/>
              <a:t>Given a set of locations (nodes).</a:t>
            </a:r>
            <a:endParaRPr lang="en-US" dirty="0"/>
          </a:p>
        </p:txBody>
      </p:sp>
      <p:sp>
        <p:nvSpPr>
          <p:cNvPr id="95" name="Oval 94"/>
          <p:cNvSpPr/>
          <p:nvPr/>
        </p:nvSpPr>
        <p:spPr>
          <a:xfrm>
            <a:off x="3325812" y="32004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6" name="Oval 95"/>
          <p:cNvSpPr/>
          <p:nvPr/>
        </p:nvSpPr>
        <p:spPr>
          <a:xfrm>
            <a:off x="3859212" y="32004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7" name="Oval 96"/>
          <p:cNvSpPr/>
          <p:nvPr/>
        </p:nvSpPr>
        <p:spPr>
          <a:xfrm>
            <a:off x="3325812" y="38100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8" name="Oval 97"/>
          <p:cNvSpPr/>
          <p:nvPr/>
        </p:nvSpPr>
        <p:spPr>
          <a:xfrm>
            <a:off x="3935412" y="36576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Oval 98"/>
          <p:cNvSpPr/>
          <p:nvPr/>
        </p:nvSpPr>
        <p:spPr>
          <a:xfrm>
            <a:off x="5002212" y="33528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0" name="Oval 99"/>
          <p:cNvSpPr/>
          <p:nvPr/>
        </p:nvSpPr>
        <p:spPr>
          <a:xfrm>
            <a:off x="5002212" y="42672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1" name="Oval 100"/>
          <p:cNvSpPr/>
          <p:nvPr/>
        </p:nvSpPr>
        <p:spPr>
          <a:xfrm>
            <a:off x="3173412" y="48768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Oval 101"/>
          <p:cNvSpPr/>
          <p:nvPr/>
        </p:nvSpPr>
        <p:spPr>
          <a:xfrm>
            <a:off x="3630612" y="51816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Oval 102"/>
          <p:cNvSpPr/>
          <p:nvPr/>
        </p:nvSpPr>
        <p:spPr>
          <a:xfrm>
            <a:off x="3554412" y="47244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4" name="Oval 103"/>
          <p:cNvSpPr/>
          <p:nvPr/>
        </p:nvSpPr>
        <p:spPr>
          <a:xfrm>
            <a:off x="2640012" y="48006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5" name="Oval 104"/>
          <p:cNvSpPr/>
          <p:nvPr/>
        </p:nvSpPr>
        <p:spPr>
          <a:xfrm>
            <a:off x="2868612" y="25146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6" name="Oval 105"/>
          <p:cNvSpPr/>
          <p:nvPr/>
        </p:nvSpPr>
        <p:spPr>
          <a:xfrm>
            <a:off x="4545012" y="35814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7" name="Oval 106"/>
          <p:cNvSpPr/>
          <p:nvPr/>
        </p:nvSpPr>
        <p:spPr>
          <a:xfrm>
            <a:off x="5002212" y="38100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8" name="Oval 107"/>
          <p:cNvSpPr/>
          <p:nvPr/>
        </p:nvSpPr>
        <p:spPr>
          <a:xfrm>
            <a:off x="5611812" y="32004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9" name="Oval 108"/>
          <p:cNvSpPr/>
          <p:nvPr/>
        </p:nvSpPr>
        <p:spPr>
          <a:xfrm>
            <a:off x="5307012" y="36576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0" name="Oval 109"/>
          <p:cNvSpPr/>
          <p:nvPr/>
        </p:nvSpPr>
        <p:spPr>
          <a:xfrm>
            <a:off x="4468812" y="48768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1" name="Oval 110"/>
          <p:cNvSpPr/>
          <p:nvPr/>
        </p:nvSpPr>
        <p:spPr>
          <a:xfrm>
            <a:off x="4468812" y="45720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2" name="Oval 111"/>
          <p:cNvSpPr/>
          <p:nvPr/>
        </p:nvSpPr>
        <p:spPr>
          <a:xfrm>
            <a:off x="4240212" y="49530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3" name="Oval 112"/>
          <p:cNvSpPr/>
          <p:nvPr/>
        </p:nvSpPr>
        <p:spPr>
          <a:xfrm>
            <a:off x="5916612" y="48768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4" name="Oval 113"/>
          <p:cNvSpPr/>
          <p:nvPr/>
        </p:nvSpPr>
        <p:spPr>
          <a:xfrm>
            <a:off x="5611812" y="49530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5" name="Oval 114"/>
          <p:cNvSpPr/>
          <p:nvPr/>
        </p:nvSpPr>
        <p:spPr>
          <a:xfrm>
            <a:off x="5840412" y="52578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6" name="Oval 115"/>
          <p:cNvSpPr/>
          <p:nvPr/>
        </p:nvSpPr>
        <p:spPr>
          <a:xfrm>
            <a:off x="6450012" y="51816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7" name="Oval 116"/>
          <p:cNvSpPr/>
          <p:nvPr/>
        </p:nvSpPr>
        <p:spPr>
          <a:xfrm>
            <a:off x="4926012" y="54864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8" name="Oval 117"/>
          <p:cNvSpPr/>
          <p:nvPr/>
        </p:nvSpPr>
        <p:spPr>
          <a:xfrm>
            <a:off x="5154612" y="57912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9" name="Oval 118"/>
          <p:cNvSpPr/>
          <p:nvPr/>
        </p:nvSpPr>
        <p:spPr>
          <a:xfrm>
            <a:off x="4773612" y="58674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0" name="Oval 119"/>
          <p:cNvSpPr/>
          <p:nvPr/>
        </p:nvSpPr>
        <p:spPr>
          <a:xfrm>
            <a:off x="5459412" y="60960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1" name="Oval 120"/>
          <p:cNvSpPr/>
          <p:nvPr/>
        </p:nvSpPr>
        <p:spPr>
          <a:xfrm>
            <a:off x="3630612" y="3505200"/>
            <a:ext cx="152400" cy="152400"/>
          </a:xfrm>
          <a:prstGeom prst="ellipse">
            <a:avLst/>
          </a:prstGeom>
          <a:solidFill>
            <a:sysClr val="window" lastClr="FFFFFF">
              <a:lumMod val="85000"/>
            </a:sysClr>
          </a:solidFill>
          <a:ln w="12700" cap="flat" cmpd="sng" algn="ctr">
            <a:solidFill>
              <a:sysClr val="windowText" lastClr="000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ransition advTm="805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GTSP Example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/>
          <a:lstStyle/>
          <a:p>
            <a:r>
              <a:rPr lang="en-US" dirty="0" smtClean="0"/>
              <a:t>Partition the nodes into clusters.</a:t>
            </a:r>
            <a:endParaRPr lang="en-US" dirty="0"/>
          </a:p>
        </p:txBody>
      </p:sp>
      <p:grpSp>
        <p:nvGrpSpPr>
          <p:cNvPr id="4" name="Group 93"/>
          <p:cNvGrpSpPr/>
          <p:nvPr/>
        </p:nvGrpSpPr>
        <p:grpSpPr>
          <a:xfrm>
            <a:off x="2362200" y="2286000"/>
            <a:ext cx="4524374" cy="4181475"/>
            <a:chOff x="1169988" y="152400"/>
            <a:chExt cx="4524374" cy="4181475"/>
          </a:xfrm>
        </p:grpSpPr>
        <p:sp>
          <p:nvSpPr>
            <p:cNvPr id="95" name="Oval 94"/>
            <p:cNvSpPr/>
            <p:nvPr/>
          </p:nvSpPr>
          <p:spPr>
            <a:xfrm>
              <a:off x="2133600" y="1066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6" name="Oval 95"/>
            <p:cNvSpPr/>
            <p:nvPr/>
          </p:nvSpPr>
          <p:spPr>
            <a:xfrm>
              <a:off x="2667000" y="1066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7" name="Oval 96"/>
            <p:cNvSpPr/>
            <p:nvPr/>
          </p:nvSpPr>
          <p:spPr>
            <a:xfrm>
              <a:off x="2133600" y="16764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8" name="Oval 97"/>
            <p:cNvSpPr/>
            <p:nvPr/>
          </p:nvSpPr>
          <p:spPr>
            <a:xfrm>
              <a:off x="2743200" y="15240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9" name="Oval 98"/>
            <p:cNvSpPr/>
            <p:nvPr/>
          </p:nvSpPr>
          <p:spPr>
            <a:xfrm>
              <a:off x="3810000" y="12192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0" name="Oval 99"/>
            <p:cNvSpPr/>
            <p:nvPr/>
          </p:nvSpPr>
          <p:spPr>
            <a:xfrm>
              <a:off x="3810000" y="21336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1981200" y="27432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2" name="Oval 101"/>
            <p:cNvSpPr/>
            <p:nvPr/>
          </p:nvSpPr>
          <p:spPr>
            <a:xfrm>
              <a:off x="2438400" y="30480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3" name="Oval 102"/>
            <p:cNvSpPr/>
            <p:nvPr/>
          </p:nvSpPr>
          <p:spPr>
            <a:xfrm>
              <a:off x="2362200" y="2590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Oval 103"/>
            <p:cNvSpPr/>
            <p:nvPr/>
          </p:nvSpPr>
          <p:spPr>
            <a:xfrm>
              <a:off x="1447800" y="26670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5" name="Oval 104"/>
            <p:cNvSpPr/>
            <p:nvPr/>
          </p:nvSpPr>
          <p:spPr>
            <a:xfrm>
              <a:off x="1676400" y="3810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" name="Oval 105"/>
            <p:cNvSpPr/>
            <p:nvPr/>
          </p:nvSpPr>
          <p:spPr>
            <a:xfrm>
              <a:off x="3352800" y="1447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" name="Oval 106"/>
            <p:cNvSpPr/>
            <p:nvPr/>
          </p:nvSpPr>
          <p:spPr>
            <a:xfrm>
              <a:off x="3810000" y="16764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" name="Oval 107"/>
            <p:cNvSpPr/>
            <p:nvPr/>
          </p:nvSpPr>
          <p:spPr>
            <a:xfrm>
              <a:off x="4419600" y="1066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4114800" y="15240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0" name="Oval 109"/>
            <p:cNvSpPr/>
            <p:nvPr/>
          </p:nvSpPr>
          <p:spPr>
            <a:xfrm>
              <a:off x="3276600" y="27432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3276600" y="24384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2" name="Oval 111"/>
            <p:cNvSpPr/>
            <p:nvPr/>
          </p:nvSpPr>
          <p:spPr>
            <a:xfrm>
              <a:off x="3048000" y="28194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3" name="Oval 112"/>
            <p:cNvSpPr/>
            <p:nvPr/>
          </p:nvSpPr>
          <p:spPr>
            <a:xfrm>
              <a:off x="4724400" y="27432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4" name="Oval 113"/>
            <p:cNvSpPr/>
            <p:nvPr/>
          </p:nvSpPr>
          <p:spPr>
            <a:xfrm>
              <a:off x="4419600" y="28194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5" name="Oval 114"/>
            <p:cNvSpPr/>
            <p:nvPr/>
          </p:nvSpPr>
          <p:spPr>
            <a:xfrm>
              <a:off x="4648200" y="31242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" name="Oval 115"/>
            <p:cNvSpPr/>
            <p:nvPr/>
          </p:nvSpPr>
          <p:spPr>
            <a:xfrm>
              <a:off x="5257800" y="30480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" name="Oval 116"/>
            <p:cNvSpPr/>
            <p:nvPr/>
          </p:nvSpPr>
          <p:spPr>
            <a:xfrm>
              <a:off x="3733800" y="3352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" name="Oval 117"/>
            <p:cNvSpPr/>
            <p:nvPr/>
          </p:nvSpPr>
          <p:spPr>
            <a:xfrm>
              <a:off x="3962400" y="36576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9" name="Oval 118"/>
            <p:cNvSpPr/>
            <p:nvPr/>
          </p:nvSpPr>
          <p:spPr>
            <a:xfrm>
              <a:off x="3581400" y="3733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0" name="Oval 119"/>
            <p:cNvSpPr/>
            <p:nvPr/>
          </p:nvSpPr>
          <p:spPr>
            <a:xfrm>
              <a:off x="4267200" y="39624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1" name="Oval 120"/>
            <p:cNvSpPr/>
            <p:nvPr/>
          </p:nvSpPr>
          <p:spPr>
            <a:xfrm>
              <a:off x="2438400" y="13716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1295400" y="152400"/>
              <a:ext cx="1916112" cy="2092325"/>
            </a:xfrm>
            <a:custGeom>
              <a:avLst/>
              <a:gdLst>
                <a:gd name="connsiteX0" fmla="*/ 690562 w 1916112"/>
                <a:gd name="connsiteY0" fmla="*/ 187325 h 2092325"/>
                <a:gd name="connsiteX1" fmla="*/ 185737 w 1916112"/>
                <a:gd name="connsiteY1" fmla="*/ 53975 h 2092325"/>
                <a:gd name="connsiteX2" fmla="*/ 119062 w 1916112"/>
                <a:gd name="connsiteY2" fmla="*/ 511175 h 2092325"/>
                <a:gd name="connsiteX3" fmla="*/ 900112 w 1916112"/>
                <a:gd name="connsiteY3" fmla="*/ 1920875 h 2092325"/>
                <a:gd name="connsiteX4" fmla="*/ 1804987 w 1916112"/>
                <a:gd name="connsiteY4" fmla="*/ 1539875 h 2092325"/>
                <a:gd name="connsiteX5" fmla="*/ 1566862 w 1916112"/>
                <a:gd name="connsiteY5" fmla="*/ 739775 h 2092325"/>
                <a:gd name="connsiteX6" fmla="*/ 690562 w 1916112"/>
                <a:gd name="connsiteY6" fmla="*/ 187325 h 2092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16112" h="2092325">
                  <a:moveTo>
                    <a:pt x="690562" y="187325"/>
                  </a:moveTo>
                  <a:cubicBezTo>
                    <a:pt x="460375" y="73025"/>
                    <a:pt x="280987" y="0"/>
                    <a:pt x="185737" y="53975"/>
                  </a:cubicBezTo>
                  <a:cubicBezTo>
                    <a:pt x="90487" y="107950"/>
                    <a:pt x="0" y="200025"/>
                    <a:pt x="119062" y="511175"/>
                  </a:cubicBezTo>
                  <a:cubicBezTo>
                    <a:pt x="238124" y="822325"/>
                    <a:pt x="619125" y="1749425"/>
                    <a:pt x="900112" y="1920875"/>
                  </a:cubicBezTo>
                  <a:cubicBezTo>
                    <a:pt x="1181099" y="2092325"/>
                    <a:pt x="1693862" y="1736725"/>
                    <a:pt x="1804987" y="1539875"/>
                  </a:cubicBezTo>
                  <a:cubicBezTo>
                    <a:pt x="1916112" y="1343025"/>
                    <a:pt x="1754187" y="965200"/>
                    <a:pt x="1566862" y="739775"/>
                  </a:cubicBezTo>
                  <a:cubicBezTo>
                    <a:pt x="1379537" y="514350"/>
                    <a:pt x="920749" y="301625"/>
                    <a:pt x="690562" y="187325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1169988" y="2368550"/>
              <a:ext cx="1601787" cy="1103313"/>
            </a:xfrm>
            <a:custGeom>
              <a:avLst/>
              <a:gdLst>
                <a:gd name="connsiteX0" fmla="*/ 754062 w 1601787"/>
                <a:gd name="connsiteY0" fmla="*/ 146050 h 1103313"/>
                <a:gd name="connsiteX1" fmla="*/ 68262 w 1601787"/>
                <a:gd name="connsiteY1" fmla="*/ 212725 h 1103313"/>
                <a:gd name="connsiteX2" fmla="*/ 344487 w 1601787"/>
                <a:gd name="connsiteY2" fmla="*/ 708025 h 1103313"/>
                <a:gd name="connsiteX3" fmla="*/ 1382712 w 1601787"/>
                <a:gd name="connsiteY3" fmla="*/ 1089025 h 1103313"/>
                <a:gd name="connsiteX4" fmla="*/ 1592262 w 1601787"/>
                <a:gd name="connsiteY4" fmla="*/ 622300 h 1103313"/>
                <a:gd name="connsiteX5" fmla="*/ 1325562 w 1601787"/>
                <a:gd name="connsiteY5" fmla="*/ 79375 h 1103313"/>
                <a:gd name="connsiteX6" fmla="*/ 754062 w 1601787"/>
                <a:gd name="connsiteY6" fmla="*/ 146050 h 1103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01787" h="1103313">
                  <a:moveTo>
                    <a:pt x="754062" y="146050"/>
                  </a:moveTo>
                  <a:cubicBezTo>
                    <a:pt x="544512" y="168275"/>
                    <a:pt x="136525" y="119063"/>
                    <a:pt x="68262" y="212725"/>
                  </a:cubicBezTo>
                  <a:cubicBezTo>
                    <a:pt x="0" y="306388"/>
                    <a:pt x="125412" y="561975"/>
                    <a:pt x="344487" y="708025"/>
                  </a:cubicBezTo>
                  <a:cubicBezTo>
                    <a:pt x="563562" y="854075"/>
                    <a:pt x="1174749" y="1103313"/>
                    <a:pt x="1382712" y="1089025"/>
                  </a:cubicBezTo>
                  <a:cubicBezTo>
                    <a:pt x="1590675" y="1074737"/>
                    <a:pt x="1601787" y="790575"/>
                    <a:pt x="1592262" y="622300"/>
                  </a:cubicBezTo>
                  <a:cubicBezTo>
                    <a:pt x="1582737" y="454025"/>
                    <a:pt x="1466850" y="158750"/>
                    <a:pt x="1325562" y="79375"/>
                  </a:cubicBezTo>
                  <a:cubicBezTo>
                    <a:pt x="1184275" y="0"/>
                    <a:pt x="963612" y="123825"/>
                    <a:pt x="754062" y="146050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2881313" y="2257425"/>
              <a:ext cx="698499" cy="955675"/>
            </a:xfrm>
            <a:custGeom>
              <a:avLst/>
              <a:gdLst>
                <a:gd name="connsiteX0" fmla="*/ 404812 w 698499"/>
                <a:gd name="connsiteY0" fmla="*/ 28575 h 955675"/>
                <a:gd name="connsiteX1" fmla="*/ 176212 w 698499"/>
                <a:gd name="connsiteY1" fmla="*/ 28575 h 955675"/>
                <a:gd name="connsiteX2" fmla="*/ 52387 w 698499"/>
                <a:gd name="connsiteY2" fmla="*/ 161925 h 955675"/>
                <a:gd name="connsiteX3" fmla="*/ 71437 w 698499"/>
                <a:gd name="connsiteY3" fmla="*/ 790575 h 955675"/>
                <a:gd name="connsiteX4" fmla="*/ 481012 w 698499"/>
                <a:gd name="connsiteY4" fmla="*/ 857250 h 955675"/>
                <a:gd name="connsiteX5" fmla="*/ 681037 w 698499"/>
                <a:gd name="connsiteY5" fmla="*/ 200025 h 955675"/>
                <a:gd name="connsiteX6" fmla="*/ 404812 w 698499"/>
                <a:gd name="connsiteY6" fmla="*/ 28575 h 95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98499" h="955675">
                  <a:moveTo>
                    <a:pt x="404812" y="28575"/>
                  </a:moveTo>
                  <a:cubicBezTo>
                    <a:pt x="320675" y="0"/>
                    <a:pt x="234949" y="6350"/>
                    <a:pt x="176212" y="28575"/>
                  </a:cubicBezTo>
                  <a:cubicBezTo>
                    <a:pt x="117475" y="50800"/>
                    <a:pt x="69850" y="34925"/>
                    <a:pt x="52387" y="161925"/>
                  </a:cubicBezTo>
                  <a:cubicBezTo>
                    <a:pt x="34925" y="288925"/>
                    <a:pt x="0" y="674688"/>
                    <a:pt x="71437" y="790575"/>
                  </a:cubicBezTo>
                  <a:cubicBezTo>
                    <a:pt x="142875" y="906463"/>
                    <a:pt x="379412" y="955675"/>
                    <a:pt x="481012" y="857250"/>
                  </a:cubicBezTo>
                  <a:cubicBezTo>
                    <a:pt x="582612" y="758825"/>
                    <a:pt x="698499" y="339725"/>
                    <a:pt x="681037" y="200025"/>
                  </a:cubicBezTo>
                  <a:cubicBezTo>
                    <a:pt x="663575" y="60325"/>
                    <a:pt x="488949" y="57150"/>
                    <a:pt x="404812" y="28575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2057400" y="29718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1752600" y="7620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4114800" y="18288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876800" y="30480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3810000" y="38100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5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2971800" y="23622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3182937" y="912813"/>
              <a:ext cx="1601788" cy="1506537"/>
            </a:xfrm>
            <a:custGeom>
              <a:avLst/>
              <a:gdLst>
                <a:gd name="connsiteX0" fmla="*/ 455613 w 1601788"/>
                <a:gd name="connsiteY0" fmla="*/ 1258887 h 1506537"/>
                <a:gd name="connsiteX1" fmla="*/ 46038 w 1601788"/>
                <a:gd name="connsiteY1" fmla="*/ 582612 h 1506537"/>
                <a:gd name="connsiteX2" fmla="*/ 731838 w 1601788"/>
                <a:gd name="connsiteY2" fmla="*/ 153987 h 1506537"/>
                <a:gd name="connsiteX3" fmla="*/ 1417638 w 1601788"/>
                <a:gd name="connsiteY3" fmla="*/ 11112 h 1506537"/>
                <a:gd name="connsiteX4" fmla="*/ 1570038 w 1601788"/>
                <a:gd name="connsiteY4" fmla="*/ 220662 h 1506537"/>
                <a:gd name="connsiteX5" fmla="*/ 1227138 w 1601788"/>
                <a:gd name="connsiteY5" fmla="*/ 1287462 h 1506537"/>
                <a:gd name="connsiteX6" fmla="*/ 684213 w 1601788"/>
                <a:gd name="connsiteY6" fmla="*/ 1497012 h 1506537"/>
                <a:gd name="connsiteX7" fmla="*/ 455613 w 1601788"/>
                <a:gd name="connsiteY7" fmla="*/ 1258887 h 1506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01788" h="1506537">
                  <a:moveTo>
                    <a:pt x="455613" y="1258887"/>
                  </a:moveTo>
                  <a:cubicBezTo>
                    <a:pt x="349251" y="1106487"/>
                    <a:pt x="0" y="766762"/>
                    <a:pt x="46038" y="582612"/>
                  </a:cubicBezTo>
                  <a:cubicBezTo>
                    <a:pt x="92076" y="398462"/>
                    <a:pt x="503238" y="249237"/>
                    <a:pt x="731838" y="153987"/>
                  </a:cubicBezTo>
                  <a:cubicBezTo>
                    <a:pt x="960438" y="58737"/>
                    <a:pt x="1277938" y="0"/>
                    <a:pt x="1417638" y="11112"/>
                  </a:cubicBezTo>
                  <a:cubicBezTo>
                    <a:pt x="1557338" y="22224"/>
                    <a:pt x="1601788" y="7937"/>
                    <a:pt x="1570038" y="220662"/>
                  </a:cubicBezTo>
                  <a:cubicBezTo>
                    <a:pt x="1538288" y="433387"/>
                    <a:pt x="1374775" y="1074737"/>
                    <a:pt x="1227138" y="1287462"/>
                  </a:cubicBezTo>
                  <a:cubicBezTo>
                    <a:pt x="1079501" y="1500187"/>
                    <a:pt x="815975" y="1506537"/>
                    <a:pt x="684213" y="1497012"/>
                  </a:cubicBezTo>
                  <a:cubicBezTo>
                    <a:pt x="552451" y="1487487"/>
                    <a:pt x="561976" y="1411287"/>
                    <a:pt x="455613" y="1258887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4191000" y="2490787"/>
              <a:ext cx="1503362" cy="1073150"/>
            </a:xfrm>
            <a:custGeom>
              <a:avLst/>
              <a:gdLst>
                <a:gd name="connsiteX0" fmla="*/ 38100 w 1503362"/>
                <a:gd name="connsiteY0" fmla="*/ 338138 h 1073150"/>
                <a:gd name="connsiteX1" fmla="*/ 609600 w 1503362"/>
                <a:gd name="connsiteY1" fmla="*/ 42863 h 1073150"/>
                <a:gd name="connsiteX2" fmla="*/ 1466850 w 1503362"/>
                <a:gd name="connsiteY2" fmla="*/ 595313 h 1073150"/>
                <a:gd name="connsiteX3" fmla="*/ 828675 w 1503362"/>
                <a:gd name="connsiteY3" fmla="*/ 1033463 h 1073150"/>
                <a:gd name="connsiteX4" fmla="*/ 381000 w 1503362"/>
                <a:gd name="connsiteY4" fmla="*/ 833438 h 1073150"/>
                <a:gd name="connsiteX5" fmla="*/ 38100 w 1503362"/>
                <a:gd name="connsiteY5" fmla="*/ 338138 h 1073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03362" h="1073150">
                  <a:moveTo>
                    <a:pt x="38100" y="338138"/>
                  </a:moveTo>
                  <a:cubicBezTo>
                    <a:pt x="76200" y="206376"/>
                    <a:pt x="371475" y="0"/>
                    <a:pt x="609600" y="42863"/>
                  </a:cubicBezTo>
                  <a:cubicBezTo>
                    <a:pt x="847725" y="85726"/>
                    <a:pt x="1430338" y="430213"/>
                    <a:pt x="1466850" y="595313"/>
                  </a:cubicBezTo>
                  <a:cubicBezTo>
                    <a:pt x="1503362" y="760413"/>
                    <a:pt x="1009650" y="993776"/>
                    <a:pt x="828675" y="1033463"/>
                  </a:cubicBezTo>
                  <a:cubicBezTo>
                    <a:pt x="647700" y="1073150"/>
                    <a:pt x="514350" y="949325"/>
                    <a:pt x="381000" y="833438"/>
                  </a:cubicBezTo>
                  <a:cubicBezTo>
                    <a:pt x="247650" y="717551"/>
                    <a:pt x="0" y="469901"/>
                    <a:pt x="38100" y="338138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3235325" y="3119438"/>
              <a:ext cx="1460500" cy="1214437"/>
            </a:xfrm>
            <a:custGeom>
              <a:avLst/>
              <a:gdLst>
                <a:gd name="connsiteX0" fmla="*/ 498475 w 1460500"/>
                <a:gd name="connsiteY0" fmla="*/ 100012 h 1214437"/>
                <a:gd name="connsiteX1" fmla="*/ 127000 w 1460500"/>
                <a:gd name="connsiteY1" fmla="*/ 719137 h 1214437"/>
                <a:gd name="connsiteX2" fmla="*/ 1260475 w 1460500"/>
                <a:gd name="connsiteY2" fmla="*/ 1204912 h 1214437"/>
                <a:gd name="connsiteX3" fmla="*/ 1327150 w 1460500"/>
                <a:gd name="connsiteY3" fmla="*/ 776287 h 1214437"/>
                <a:gd name="connsiteX4" fmla="*/ 698500 w 1460500"/>
                <a:gd name="connsiteY4" fmla="*/ 119062 h 1214437"/>
                <a:gd name="connsiteX5" fmla="*/ 498475 w 1460500"/>
                <a:gd name="connsiteY5" fmla="*/ 100012 h 1214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0500" h="1214437">
                  <a:moveTo>
                    <a:pt x="498475" y="100012"/>
                  </a:moveTo>
                  <a:cubicBezTo>
                    <a:pt x="403225" y="200024"/>
                    <a:pt x="0" y="534987"/>
                    <a:pt x="127000" y="719137"/>
                  </a:cubicBezTo>
                  <a:cubicBezTo>
                    <a:pt x="254000" y="903287"/>
                    <a:pt x="1060450" y="1195387"/>
                    <a:pt x="1260475" y="1204912"/>
                  </a:cubicBezTo>
                  <a:cubicBezTo>
                    <a:pt x="1460500" y="1214437"/>
                    <a:pt x="1420812" y="957262"/>
                    <a:pt x="1327150" y="776287"/>
                  </a:cubicBezTo>
                  <a:cubicBezTo>
                    <a:pt x="1233488" y="595312"/>
                    <a:pt x="839787" y="231774"/>
                    <a:pt x="698500" y="119062"/>
                  </a:cubicBezTo>
                  <a:cubicBezTo>
                    <a:pt x="557213" y="6350"/>
                    <a:pt x="593725" y="0"/>
                    <a:pt x="498475" y="100012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ransition advTm="805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GTSP Example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609600"/>
          </a:xfrm>
        </p:spPr>
        <p:txBody>
          <a:bodyPr>
            <a:normAutofit/>
          </a:bodyPr>
          <a:lstStyle/>
          <a:p>
            <a:r>
              <a:rPr lang="en-US" dirty="0" smtClean="0"/>
              <a:t>Find the minimum tour visiting each cluster.</a:t>
            </a:r>
            <a:endParaRPr lang="en-US" dirty="0"/>
          </a:p>
        </p:txBody>
      </p:sp>
      <p:grpSp>
        <p:nvGrpSpPr>
          <p:cNvPr id="4" name="Group 93"/>
          <p:cNvGrpSpPr/>
          <p:nvPr/>
        </p:nvGrpSpPr>
        <p:grpSpPr>
          <a:xfrm>
            <a:off x="2362200" y="2286000"/>
            <a:ext cx="4524374" cy="4181475"/>
            <a:chOff x="1169988" y="152400"/>
            <a:chExt cx="4524374" cy="4181475"/>
          </a:xfrm>
        </p:grpSpPr>
        <p:sp>
          <p:nvSpPr>
            <p:cNvPr id="95" name="Oval 94"/>
            <p:cNvSpPr/>
            <p:nvPr/>
          </p:nvSpPr>
          <p:spPr>
            <a:xfrm>
              <a:off x="2133600" y="1066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6" name="Oval 95"/>
            <p:cNvSpPr/>
            <p:nvPr/>
          </p:nvSpPr>
          <p:spPr>
            <a:xfrm>
              <a:off x="2667000" y="1066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7" name="Oval 96"/>
            <p:cNvSpPr/>
            <p:nvPr/>
          </p:nvSpPr>
          <p:spPr>
            <a:xfrm>
              <a:off x="2133600" y="16764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99" name="Oval 98"/>
            <p:cNvSpPr/>
            <p:nvPr/>
          </p:nvSpPr>
          <p:spPr>
            <a:xfrm>
              <a:off x="3810000" y="12192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1" name="Oval 100"/>
            <p:cNvSpPr/>
            <p:nvPr/>
          </p:nvSpPr>
          <p:spPr>
            <a:xfrm>
              <a:off x="1981200" y="27432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2" name="Oval 101"/>
            <p:cNvSpPr/>
            <p:nvPr/>
          </p:nvSpPr>
          <p:spPr>
            <a:xfrm>
              <a:off x="2438400" y="30480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4" name="Oval 103"/>
            <p:cNvSpPr/>
            <p:nvPr/>
          </p:nvSpPr>
          <p:spPr>
            <a:xfrm>
              <a:off x="1447800" y="26670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5" name="Oval 104"/>
            <p:cNvSpPr/>
            <p:nvPr/>
          </p:nvSpPr>
          <p:spPr>
            <a:xfrm>
              <a:off x="1676400" y="3810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6" name="Oval 105"/>
            <p:cNvSpPr/>
            <p:nvPr/>
          </p:nvSpPr>
          <p:spPr>
            <a:xfrm>
              <a:off x="3352800" y="1447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7" name="Oval 106"/>
            <p:cNvSpPr/>
            <p:nvPr/>
          </p:nvSpPr>
          <p:spPr>
            <a:xfrm>
              <a:off x="3810000" y="16764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8" name="Oval 107"/>
            <p:cNvSpPr/>
            <p:nvPr/>
          </p:nvSpPr>
          <p:spPr>
            <a:xfrm>
              <a:off x="4419600" y="1066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9" name="Oval 108"/>
            <p:cNvSpPr/>
            <p:nvPr/>
          </p:nvSpPr>
          <p:spPr>
            <a:xfrm>
              <a:off x="4114800" y="15240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0" name="Oval 109"/>
            <p:cNvSpPr/>
            <p:nvPr/>
          </p:nvSpPr>
          <p:spPr>
            <a:xfrm>
              <a:off x="3276600" y="27432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1" name="Oval 110"/>
            <p:cNvSpPr/>
            <p:nvPr/>
          </p:nvSpPr>
          <p:spPr>
            <a:xfrm>
              <a:off x="3276600" y="24384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3" name="Oval 112"/>
            <p:cNvSpPr/>
            <p:nvPr/>
          </p:nvSpPr>
          <p:spPr>
            <a:xfrm>
              <a:off x="4724400" y="27432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5" name="Oval 114"/>
            <p:cNvSpPr/>
            <p:nvPr/>
          </p:nvSpPr>
          <p:spPr>
            <a:xfrm>
              <a:off x="4648200" y="31242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6" name="Oval 115"/>
            <p:cNvSpPr/>
            <p:nvPr/>
          </p:nvSpPr>
          <p:spPr>
            <a:xfrm>
              <a:off x="5257800" y="30480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8" name="Oval 117"/>
            <p:cNvSpPr/>
            <p:nvPr/>
          </p:nvSpPr>
          <p:spPr>
            <a:xfrm>
              <a:off x="3962400" y="36576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9" name="Oval 118"/>
            <p:cNvSpPr/>
            <p:nvPr/>
          </p:nvSpPr>
          <p:spPr>
            <a:xfrm>
              <a:off x="3581400" y="37338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0" name="Oval 119"/>
            <p:cNvSpPr/>
            <p:nvPr/>
          </p:nvSpPr>
          <p:spPr>
            <a:xfrm>
              <a:off x="4267200" y="39624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1" name="Oval 120"/>
            <p:cNvSpPr/>
            <p:nvPr/>
          </p:nvSpPr>
          <p:spPr>
            <a:xfrm>
              <a:off x="2438400" y="1371600"/>
              <a:ext cx="152400" cy="152400"/>
            </a:xfrm>
            <a:prstGeom prst="ellipse">
              <a:avLst/>
            </a:prstGeom>
            <a:solidFill>
              <a:sysClr val="window" lastClr="FFFFFF">
                <a:lumMod val="85000"/>
              </a:sysClr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2" name="Freeform 121"/>
            <p:cNvSpPr/>
            <p:nvPr/>
          </p:nvSpPr>
          <p:spPr>
            <a:xfrm>
              <a:off x="1295400" y="152400"/>
              <a:ext cx="1916112" cy="2092325"/>
            </a:xfrm>
            <a:custGeom>
              <a:avLst/>
              <a:gdLst>
                <a:gd name="connsiteX0" fmla="*/ 690562 w 1916112"/>
                <a:gd name="connsiteY0" fmla="*/ 187325 h 2092325"/>
                <a:gd name="connsiteX1" fmla="*/ 185737 w 1916112"/>
                <a:gd name="connsiteY1" fmla="*/ 53975 h 2092325"/>
                <a:gd name="connsiteX2" fmla="*/ 119062 w 1916112"/>
                <a:gd name="connsiteY2" fmla="*/ 511175 h 2092325"/>
                <a:gd name="connsiteX3" fmla="*/ 900112 w 1916112"/>
                <a:gd name="connsiteY3" fmla="*/ 1920875 h 2092325"/>
                <a:gd name="connsiteX4" fmla="*/ 1804987 w 1916112"/>
                <a:gd name="connsiteY4" fmla="*/ 1539875 h 2092325"/>
                <a:gd name="connsiteX5" fmla="*/ 1566862 w 1916112"/>
                <a:gd name="connsiteY5" fmla="*/ 739775 h 2092325"/>
                <a:gd name="connsiteX6" fmla="*/ 690562 w 1916112"/>
                <a:gd name="connsiteY6" fmla="*/ 187325 h 2092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16112" h="2092325">
                  <a:moveTo>
                    <a:pt x="690562" y="187325"/>
                  </a:moveTo>
                  <a:cubicBezTo>
                    <a:pt x="460375" y="73025"/>
                    <a:pt x="280987" y="0"/>
                    <a:pt x="185737" y="53975"/>
                  </a:cubicBezTo>
                  <a:cubicBezTo>
                    <a:pt x="90487" y="107950"/>
                    <a:pt x="0" y="200025"/>
                    <a:pt x="119062" y="511175"/>
                  </a:cubicBezTo>
                  <a:cubicBezTo>
                    <a:pt x="238124" y="822325"/>
                    <a:pt x="619125" y="1749425"/>
                    <a:pt x="900112" y="1920875"/>
                  </a:cubicBezTo>
                  <a:cubicBezTo>
                    <a:pt x="1181099" y="2092325"/>
                    <a:pt x="1693862" y="1736725"/>
                    <a:pt x="1804987" y="1539875"/>
                  </a:cubicBezTo>
                  <a:cubicBezTo>
                    <a:pt x="1916112" y="1343025"/>
                    <a:pt x="1754187" y="965200"/>
                    <a:pt x="1566862" y="739775"/>
                  </a:cubicBezTo>
                  <a:cubicBezTo>
                    <a:pt x="1379537" y="514350"/>
                    <a:pt x="920749" y="301625"/>
                    <a:pt x="690562" y="187325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3" name="Freeform 122"/>
            <p:cNvSpPr/>
            <p:nvPr/>
          </p:nvSpPr>
          <p:spPr>
            <a:xfrm>
              <a:off x="1169988" y="2368550"/>
              <a:ext cx="1601787" cy="1103313"/>
            </a:xfrm>
            <a:custGeom>
              <a:avLst/>
              <a:gdLst>
                <a:gd name="connsiteX0" fmla="*/ 754062 w 1601787"/>
                <a:gd name="connsiteY0" fmla="*/ 146050 h 1103313"/>
                <a:gd name="connsiteX1" fmla="*/ 68262 w 1601787"/>
                <a:gd name="connsiteY1" fmla="*/ 212725 h 1103313"/>
                <a:gd name="connsiteX2" fmla="*/ 344487 w 1601787"/>
                <a:gd name="connsiteY2" fmla="*/ 708025 h 1103313"/>
                <a:gd name="connsiteX3" fmla="*/ 1382712 w 1601787"/>
                <a:gd name="connsiteY3" fmla="*/ 1089025 h 1103313"/>
                <a:gd name="connsiteX4" fmla="*/ 1592262 w 1601787"/>
                <a:gd name="connsiteY4" fmla="*/ 622300 h 1103313"/>
                <a:gd name="connsiteX5" fmla="*/ 1325562 w 1601787"/>
                <a:gd name="connsiteY5" fmla="*/ 79375 h 1103313"/>
                <a:gd name="connsiteX6" fmla="*/ 754062 w 1601787"/>
                <a:gd name="connsiteY6" fmla="*/ 146050 h 1103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601787" h="1103313">
                  <a:moveTo>
                    <a:pt x="754062" y="146050"/>
                  </a:moveTo>
                  <a:cubicBezTo>
                    <a:pt x="544512" y="168275"/>
                    <a:pt x="136525" y="119063"/>
                    <a:pt x="68262" y="212725"/>
                  </a:cubicBezTo>
                  <a:cubicBezTo>
                    <a:pt x="0" y="306388"/>
                    <a:pt x="125412" y="561975"/>
                    <a:pt x="344487" y="708025"/>
                  </a:cubicBezTo>
                  <a:cubicBezTo>
                    <a:pt x="563562" y="854075"/>
                    <a:pt x="1174749" y="1103313"/>
                    <a:pt x="1382712" y="1089025"/>
                  </a:cubicBezTo>
                  <a:cubicBezTo>
                    <a:pt x="1590675" y="1074737"/>
                    <a:pt x="1601787" y="790575"/>
                    <a:pt x="1592262" y="622300"/>
                  </a:cubicBezTo>
                  <a:cubicBezTo>
                    <a:pt x="1582737" y="454025"/>
                    <a:pt x="1466850" y="158750"/>
                    <a:pt x="1325562" y="79375"/>
                  </a:cubicBezTo>
                  <a:cubicBezTo>
                    <a:pt x="1184275" y="0"/>
                    <a:pt x="963612" y="123825"/>
                    <a:pt x="754062" y="146050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4" name="Freeform 123"/>
            <p:cNvSpPr/>
            <p:nvPr/>
          </p:nvSpPr>
          <p:spPr>
            <a:xfrm>
              <a:off x="2881313" y="2257425"/>
              <a:ext cx="698499" cy="955675"/>
            </a:xfrm>
            <a:custGeom>
              <a:avLst/>
              <a:gdLst>
                <a:gd name="connsiteX0" fmla="*/ 404812 w 698499"/>
                <a:gd name="connsiteY0" fmla="*/ 28575 h 955675"/>
                <a:gd name="connsiteX1" fmla="*/ 176212 w 698499"/>
                <a:gd name="connsiteY1" fmla="*/ 28575 h 955675"/>
                <a:gd name="connsiteX2" fmla="*/ 52387 w 698499"/>
                <a:gd name="connsiteY2" fmla="*/ 161925 h 955675"/>
                <a:gd name="connsiteX3" fmla="*/ 71437 w 698499"/>
                <a:gd name="connsiteY3" fmla="*/ 790575 h 955675"/>
                <a:gd name="connsiteX4" fmla="*/ 481012 w 698499"/>
                <a:gd name="connsiteY4" fmla="*/ 857250 h 955675"/>
                <a:gd name="connsiteX5" fmla="*/ 681037 w 698499"/>
                <a:gd name="connsiteY5" fmla="*/ 200025 h 955675"/>
                <a:gd name="connsiteX6" fmla="*/ 404812 w 698499"/>
                <a:gd name="connsiteY6" fmla="*/ 28575 h 95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698499" h="955675">
                  <a:moveTo>
                    <a:pt x="404812" y="28575"/>
                  </a:moveTo>
                  <a:cubicBezTo>
                    <a:pt x="320675" y="0"/>
                    <a:pt x="234949" y="6350"/>
                    <a:pt x="176212" y="28575"/>
                  </a:cubicBezTo>
                  <a:cubicBezTo>
                    <a:pt x="117475" y="50800"/>
                    <a:pt x="69850" y="34925"/>
                    <a:pt x="52387" y="161925"/>
                  </a:cubicBezTo>
                  <a:cubicBezTo>
                    <a:pt x="34925" y="288925"/>
                    <a:pt x="0" y="674688"/>
                    <a:pt x="71437" y="790575"/>
                  </a:cubicBezTo>
                  <a:cubicBezTo>
                    <a:pt x="142875" y="906463"/>
                    <a:pt x="379412" y="955675"/>
                    <a:pt x="481012" y="857250"/>
                  </a:cubicBezTo>
                  <a:cubicBezTo>
                    <a:pt x="582612" y="758825"/>
                    <a:pt x="698499" y="339725"/>
                    <a:pt x="681037" y="200025"/>
                  </a:cubicBezTo>
                  <a:cubicBezTo>
                    <a:pt x="663575" y="60325"/>
                    <a:pt x="488949" y="57150"/>
                    <a:pt x="404812" y="28575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2057400" y="29718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1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1752600" y="7620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2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4114800" y="18288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3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8" name="TextBox 127"/>
            <p:cNvSpPr txBox="1"/>
            <p:nvPr/>
          </p:nvSpPr>
          <p:spPr>
            <a:xfrm>
              <a:off x="4876800" y="30480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4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3810000" y="38100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5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2971800" y="2362200"/>
              <a:ext cx="288862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1200" cap="none" spc="0" normalizeH="0" baseline="0" noProof="0" dirty="0" smtClean="0">
                  <a:ln>
                    <a:noFill/>
                  </a:ln>
                  <a:solidFill>
                    <a:srgbClr val="FFFF00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6</a:t>
              </a:r>
              <a:endPara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1" name="Freeform 130"/>
            <p:cNvSpPr/>
            <p:nvPr/>
          </p:nvSpPr>
          <p:spPr>
            <a:xfrm>
              <a:off x="3182937" y="912813"/>
              <a:ext cx="1601788" cy="1506537"/>
            </a:xfrm>
            <a:custGeom>
              <a:avLst/>
              <a:gdLst>
                <a:gd name="connsiteX0" fmla="*/ 455613 w 1601788"/>
                <a:gd name="connsiteY0" fmla="*/ 1258887 h 1506537"/>
                <a:gd name="connsiteX1" fmla="*/ 46038 w 1601788"/>
                <a:gd name="connsiteY1" fmla="*/ 582612 h 1506537"/>
                <a:gd name="connsiteX2" fmla="*/ 731838 w 1601788"/>
                <a:gd name="connsiteY2" fmla="*/ 153987 h 1506537"/>
                <a:gd name="connsiteX3" fmla="*/ 1417638 w 1601788"/>
                <a:gd name="connsiteY3" fmla="*/ 11112 h 1506537"/>
                <a:gd name="connsiteX4" fmla="*/ 1570038 w 1601788"/>
                <a:gd name="connsiteY4" fmla="*/ 220662 h 1506537"/>
                <a:gd name="connsiteX5" fmla="*/ 1227138 w 1601788"/>
                <a:gd name="connsiteY5" fmla="*/ 1287462 h 1506537"/>
                <a:gd name="connsiteX6" fmla="*/ 684213 w 1601788"/>
                <a:gd name="connsiteY6" fmla="*/ 1497012 h 1506537"/>
                <a:gd name="connsiteX7" fmla="*/ 455613 w 1601788"/>
                <a:gd name="connsiteY7" fmla="*/ 1258887 h 15065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601788" h="1506537">
                  <a:moveTo>
                    <a:pt x="455613" y="1258887"/>
                  </a:moveTo>
                  <a:cubicBezTo>
                    <a:pt x="349251" y="1106487"/>
                    <a:pt x="0" y="766762"/>
                    <a:pt x="46038" y="582612"/>
                  </a:cubicBezTo>
                  <a:cubicBezTo>
                    <a:pt x="92076" y="398462"/>
                    <a:pt x="503238" y="249237"/>
                    <a:pt x="731838" y="153987"/>
                  </a:cubicBezTo>
                  <a:cubicBezTo>
                    <a:pt x="960438" y="58737"/>
                    <a:pt x="1277938" y="0"/>
                    <a:pt x="1417638" y="11112"/>
                  </a:cubicBezTo>
                  <a:cubicBezTo>
                    <a:pt x="1557338" y="22224"/>
                    <a:pt x="1601788" y="7937"/>
                    <a:pt x="1570038" y="220662"/>
                  </a:cubicBezTo>
                  <a:cubicBezTo>
                    <a:pt x="1538288" y="433387"/>
                    <a:pt x="1374775" y="1074737"/>
                    <a:pt x="1227138" y="1287462"/>
                  </a:cubicBezTo>
                  <a:cubicBezTo>
                    <a:pt x="1079501" y="1500187"/>
                    <a:pt x="815975" y="1506537"/>
                    <a:pt x="684213" y="1497012"/>
                  </a:cubicBezTo>
                  <a:cubicBezTo>
                    <a:pt x="552451" y="1487487"/>
                    <a:pt x="561976" y="1411287"/>
                    <a:pt x="455613" y="1258887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2" name="Freeform 131"/>
            <p:cNvSpPr/>
            <p:nvPr/>
          </p:nvSpPr>
          <p:spPr>
            <a:xfrm>
              <a:off x="4191000" y="2490787"/>
              <a:ext cx="1503362" cy="1073150"/>
            </a:xfrm>
            <a:custGeom>
              <a:avLst/>
              <a:gdLst>
                <a:gd name="connsiteX0" fmla="*/ 38100 w 1503362"/>
                <a:gd name="connsiteY0" fmla="*/ 338138 h 1073150"/>
                <a:gd name="connsiteX1" fmla="*/ 609600 w 1503362"/>
                <a:gd name="connsiteY1" fmla="*/ 42863 h 1073150"/>
                <a:gd name="connsiteX2" fmla="*/ 1466850 w 1503362"/>
                <a:gd name="connsiteY2" fmla="*/ 595313 h 1073150"/>
                <a:gd name="connsiteX3" fmla="*/ 828675 w 1503362"/>
                <a:gd name="connsiteY3" fmla="*/ 1033463 h 1073150"/>
                <a:gd name="connsiteX4" fmla="*/ 381000 w 1503362"/>
                <a:gd name="connsiteY4" fmla="*/ 833438 h 1073150"/>
                <a:gd name="connsiteX5" fmla="*/ 38100 w 1503362"/>
                <a:gd name="connsiteY5" fmla="*/ 338138 h 1073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503362" h="1073150">
                  <a:moveTo>
                    <a:pt x="38100" y="338138"/>
                  </a:moveTo>
                  <a:cubicBezTo>
                    <a:pt x="76200" y="206376"/>
                    <a:pt x="371475" y="0"/>
                    <a:pt x="609600" y="42863"/>
                  </a:cubicBezTo>
                  <a:cubicBezTo>
                    <a:pt x="847725" y="85726"/>
                    <a:pt x="1430338" y="430213"/>
                    <a:pt x="1466850" y="595313"/>
                  </a:cubicBezTo>
                  <a:cubicBezTo>
                    <a:pt x="1503362" y="760413"/>
                    <a:pt x="1009650" y="993776"/>
                    <a:pt x="828675" y="1033463"/>
                  </a:cubicBezTo>
                  <a:cubicBezTo>
                    <a:pt x="647700" y="1073150"/>
                    <a:pt x="514350" y="949325"/>
                    <a:pt x="381000" y="833438"/>
                  </a:cubicBezTo>
                  <a:cubicBezTo>
                    <a:pt x="247650" y="717551"/>
                    <a:pt x="0" y="469901"/>
                    <a:pt x="38100" y="338138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33" name="Freeform 132"/>
            <p:cNvSpPr/>
            <p:nvPr/>
          </p:nvSpPr>
          <p:spPr>
            <a:xfrm>
              <a:off x="3235325" y="3119438"/>
              <a:ext cx="1460500" cy="1214437"/>
            </a:xfrm>
            <a:custGeom>
              <a:avLst/>
              <a:gdLst>
                <a:gd name="connsiteX0" fmla="*/ 498475 w 1460500"/>
                <a:gd name="connsiteY0" fmla="*/ 100012 h 1214437"/>
                <a:gd name="connsiteX1" fmla="*/ 127000 w 1460500"/>
                <a:gd name="connsiteY1" fmla="*/ 719137 h 1214437"/>
                <a:gd name="connsiteX2" fmla="*/ 1260475 w 1460500"/>
                <a:gd name="connsiteY2" fmla="*/ 1204912 h 1214437"/>
                <a:gd name="connsiteX3" fmla="*/ 1327150 w 1460500"/>
                <a:gd name="connsiteY3" fmla="*/ 776287 h 1214437"/>
                <a:gd name="connsiteX4" fmla="*/ 698500 w 1460500"/>
                <a:gd name="connsiteY4" fmla="*/ 119062 h 1214437"/>
                <a:gd name="connsiteX5" fmla="*/ 498475 w 1460500"/>
                <a:gd name="connsiteY5" fmla="*/ 100012 h 12144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0500" h="1214437">
                  <a:moveTo>
                    <a:pt x="498475" y="100012"/>
                  </a:moveTo>
                  <a:cubicBezTo>
                    <a:pt x="403225" y="200024"/>
                    <a:pt x="0" y="534987"/>
                    <a:pt x="127000" y="719137"/>
                  </a:cubicBezTo>
                  <a:cubicBezTo>
                    <a:pt x="254000" y="903287"/>
                    <a:pt x="1060450" y="1195387"/>
                    <a:pt x="1260475" y="1204912"/>
                  </a:cubicBezTo>
                  <a:cubicBezTo>
                    <a:pt x="1460500" y="1214437"/>
                    <a:pt x="1420812" y="957262"/>
                    <a:pt x="1327150" y="776287"/>
                  </a:cubicBezTo>
                  <a:cubicBezTo>
                    <a:pt x="1233488" y="595312"/>
                    <a:pt x="839787" y="231774"/>
                    <a:pt x="698500" y="119062"/>
                  </a:cubicBezTo>
                  <a:cubicBezTo>
                    <a:pt x="557213" y="6350"/>
                    <a:pt x="593725" y="0"/>
                    <a:pt x="498475" y="100012"/>
                  </a:cubicBezTo>
                  <a:close/>
                </a:path>
              </a:pathLst>
            </a:custGeom>
            <a:noFill/>
            <a:ln w="19050" cap="flat" cmpd="sng" algn="ctr">
              <a:solidFill>
                <a:srgbClr val="FFFF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cxnSp>
          <p:nvCxnSpPr>
            <p:cNvPr id="134" name="Straight Connector 133"/>
            <p:cNvCxnSpPr>
              <a:stCxn id="103" idx="6"/>
              <a:endCxn id="112" idx="1"/>
            </p:cNvCxnSpPr>
            <p:nvPr/>
          </p:nvCxnSpPr>
          <p:spPr>
            <a:xfrm>
              <a:off x="2514600" y="2667000"/>
              <a:ext cx="555718" cy="174718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35" name="Straight Connector 134"/>
            <p:cNvCxnSpPr>
              <a:stCxn id="103" idx="0"/>
              <a:endCxn id="98" idx="3"/>
            </p:cNvCxnSpPr>
            <p:nvPr/>
          </p:nvCxnSpPr>
          <p:spPr>
            <a:xfrm rot="5400000" flipH="1" flipV="1">
              <a:off x="2133600" y="1958882"/>
              <a:ext cx="936718" cy="327118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36" name="Straight Connector 135"/>
            <p:cNvCxnSpPr>
              <a:stCxn id="98" idx="6"/>
              <a:endCxn id="100" idx="1"/>
            </p:cNvCxnSpPr>
            <p:nvPr/>
          </p:nvCxnSpPr>
          <p:spPr>
            <a:xfrm>
              <a:off x="2895600" y="1600200"/>
              <a:ext cx="936718" cy="555718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37" name="Straight Connector 136"/>
            <p:cNvCxnSpPr>
              <a:stCxn id="100" idx="5"/>
              <a:endCxn id="114" idx="1"/>
            </p:cNvCxnSpPr>
            <p:nvPr/>
          </p:nvCxnSpPr>
          <p:spPr>
            <a:xfrm rot="16200000" flipH="1">
              <a:off x="3901982" y="2301782"/>
              <a:ext cx="578036" cy="501836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38" name="Straight Connector 137"/>
            <p:cNvCxnSpPr>
              <a:stCxn id="114" idx="3"/>
              <a:endCxn id="117" idx="7"/>
            </p:cNvCxnSpPr>
            <p:nvPr/>
          </p:nvCxnSpPr>
          <p:spPr>
            <a:xfrm rot="5400000">
              <a:off x="3940082" y="2873282"/>
              <a:ext cx="425636" cy="578036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</a:ln>
            <a:effectLst/>
          </p:spPr>
        </p:cxnSp>
        <p:cxnSp>
          <p:nvCxnSpPr>
            <p:cNvPr id="139" name="Straight Connector 138"/>
            <p:cNvCxnSpPr>
              <a:stCxn id="112" idx="5"/>
              <a:endCxn id="117" idx="1"/>
            </p:cNvCxnSpPr>
            <p:nvPr/>
          </p:nvCxnSpPr>
          <p:spPr>
            <a:xfrm rot="16200000" flipH="1">
              <a:off x="3254282" y="2873282"/>
              <a:ext cx="425636" cy="578036"/>
            </a:xfrm>
            <a:prstGeom prst="line">
              <a:avLst/>
            </a:prstGeom>
            <a:noFill/>
            <a:ln w="38100" cap="flat" cmpd="sng" algn="ctr">
              <a:solidFill>
                <a:srgbClr val="FF0000"/>
              </a:solidFill>
              <a:prstDash val="solid"/>
            </a:ln>
            <a:effectLst/>
          </p:spPr>
        </p:cxnSp>
        <p:sp>
          <p:nvSpPr>
            <p:cNvPr id="98" name="Oval 97"/>
            <p:cNvSpPr/>
            <p:nvPr/>
          </p:nvSpPr>
          <p:spPr>
            <a:xfrm>
              <a:off x="2743200" y="15240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0" name="Oval 99"/>
            <p:cNvSpPr/>
            <p:nvPr/>
          </p:nvSpPr>
          <p:spPr>
            <a:xfrm>
              <a:off x="3810000" y="21336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03" name="Oval 102"/>
            <p:cNvSpPr/>
            <p:nvPr/>
          </p:nvSpPr>
          <p:spPr>
            <a:xfrm>
              <a:off x="2362200" y="25908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2" name="Oval 111"/>
            <p:cNvSpPr/>
            <p:nvPr/>
          </p:nvSpPr>
          <p:spPr>
            <a:xfrm>
              <a:off x="3048000" y="28194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4" name="Oval 113"/>
            <p:cNvSpPr/>
            <p:nvPr/>
          </p:nvSpPr>
          <p:spPr>
            <a:xfrm>
              <a:off x="4419600" y="28194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117" name="Oval 116"/>
            <p:cNvSpPr/>
            <p:nvPr/>
          </p:nvSpPr>
          <p:spPr>
            <a:xfrm>
              <a:off x="3733800" y="3352800"/>
              <a:ext cx="152400" cy="152400"/>
            </a:xfrm>
            <a:prstGeom prst="ellipse">
              <a:avLst/>
            </a:prstGeom>
            <a:solidFill>
              <a:srgbClr val="FF0000"/>
            </a:solidFill>
            <a:ln w="12700" cap="flat" cmpd="sng" algn="ctr">
              <a:solidFill>
                <a:sysClr val="windowText" lastClr="000000"/>
              </a:solidFill>
              <a:prstDash val="solid"/>
            </a:ln>
            <a:effectLst/>
          </p:spPr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0" y="6550223"/>
            <a:ext cx="111158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Algorithms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advTm="88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for the GTSP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Like the TSP, the GTSP is NP-hard.</a:t>
            </a:r>
          </a:p>
          <a:p>
            <a:r>
              <a:rPr lang="en-US" dirty="0" smtClean="0"/>
              <a:t>There exist exact algorithms that rely on smart enumeration techniques:</a:t>
            </a:r>
          </a:p>
          <a:p>
            <a:pPr lvl="1"/>
            <a:r>
              <a:rPr lang="en-US" dirty="0" smtClean="0"/>
              <a:t>Brand-and-cut (B&amp;C) algorithm (M. </a:t>
            </a:r>
            <a:r>
              <a:rPr lang="en-US" dirty="0" err="1" smtClean="0"/>
              <a:t>Fischetti</a:t>
            </a:r>
            <a:r>
              <a:rPr lang="en-US" dirty="0" smtClean="0"/>
              <a:t>, 1997)</a:t>
            </a:r>
          </a:p>
          <a:p>
            <a:pPr lvl="1"/>
            <a:r>
              <a:rPr lang="en-US" dirty="0" smtClean="0"/>
              <a:t>Provided exact solutions to reasonably sized GTSP problems (48 ≤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n</a:t>
            </a:r>
            <a:r>
              <a:rPr lang="en-US" dirty="0" smtClean="0"/>
              <a:t> ≤ 442 and 10 ≤ </a:t>
            </a:r>
            <a:r>
              <a:rPr lang="en-US" i="1" dirty="0" smtClean="0">
                <a:latin typeface="Cambria Math" pitchFamily="18" charset="0"/>
                <a:ea typeface="Cambria Math" pitchFamily="18" charset="0"/>
              </a:rPr>
              <a:t>m</a:t>
            </a:r>
            <a:r>
              <a:rPr lang="en-US" dirty="0" smtClean="0"/>
              <a:t> ≤ 89 ).</a:t>
            </a:r>
          </a:p>
          <a:p>
            <a:pPr lvl="1"/>
            <a:r>
              <a:rPr lang="en-US" dirty="0" smtClean="0"/>
              <a:t>For problems with larger than 90 clusters the run time of the B&amp;C algorithm began approaching one day.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18389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Heuristic Algorithms 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844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Algorithms for the GTSP (continued)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Heuristic approaches to the GTSP:</a:t>
            </a:r>
          </a:p>
          <a:p>
            <a:pPr lvl="1"/>
            <a:r>
              <a:rPr lang="en-US" dirty="0" smtClean="0"/>
              <a:t>Generalized Nearest Neighbor Heuristic (C.E. Noon, 1988)</a:t>
            </a:r>
          </a:p>
          <a:p>
            <a:pPr lvl="1"/>
            <a:r>
              <a:rPr lang="en-US" dirty="0" smtClean="0"/>
              <a:t>Random-key Genetic Algorithm (L. Snyder and M. </a:t>
            </a:r>
            <a:r>
              <a:rPr lang="en-US" dirty="0" err="1" smtClean="0"/>
              <a:t>Daskin</a:t>
            </a:r>
            <a:r>
              <a:rPr lang="en-US" dirty="0" smtClean="0"/>
              <a:t>, 2006)</a:t>
            </a:r>
          </a:p>
          <a:p>
            <a:pPr lvl="1"/>
            <a:r>
              <a:rPr lang="en-US" dirty="0" err="1" smtClean="0"/>
              <a:t>mrOX</a:t>
            </a:r>
            <a:r>
              <a:rPr lang="en-US" dirty="0" smtClean="0"/>
              <a:t> Genetic Algorithm (J. </a:t>
            </a:r>
            <a:r>
              <a:rPr lang="en-US" dirty="0" err="1" smtClean="0"/>
              <a:t>Silberholz</a:t>
            </a:r>
            <a:r>
              <a:rPr lang="en-US" dirty="0" smtClean="0"/>
              <a:t> and B.L. Golden, 2007)*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0" y="6550223"/>
            <a:ext cx="163557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Project Objectives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5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of Project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52799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Develop a generic software architecture and framework for parallelizing serial heuristics for combinatorial optimization (in a minimally invasive way).</a:t>
            </a:r>
          </a:p>
          <a:p>
            <a:r>
              <a:rPr lang="en-US" dirty="0" smtClean="0"/>
              <a:t>Extend the framework to host the serial </a:t>
            </a:r>
            <a:r>
              <a:rPr lang="en-US" dirty="0" err="1" smtClean="0"/>
              <a:t>mrOX</a:t>
            </a:r>
            <a:r>
              <a:rPr lang="en-US" dirty="0" smtClean="0"/>
              <a:t> GA and the GTSP problem class.</a:t>
            </a:r>
          </a:p>
          <a:p>
            <a:r>
              <a:rPr lang="en-US" dirty="0" smtClean="0"/>
              <a:t>Investigate the performance of the parallel implementation of the </a:t>
            </a:r>
            <a:r>
              <a:rPr lang="en-US" dirty="0" err="1" smtClean="0"/>
              <a:t>mrOX</a:t>
            </a:r>
            <a:r>
              <a:rPr lang="en-US" dirty="0" smtClean="0"/>
              <a:t> GA on large instances of the GTSP (&gt; 90 clusters).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0" y="6550223"/>
            <a:ext cx="100764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Overview &gt;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custDataLst>
      <p:tags r:id="rId1"/>
    </p:custDataLst>
  </p:cSld>
  <p:clrMapOvr>
    <a:masterClrMapping/>
  </p:clrMapOvr>
  <p:transition advTm="28951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9|14.9|8.2|6.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0.4|5.9|5.8|14.5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8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6.6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0.3|6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5326</TotalTime>
  <Words>1955</Words>
  <Application>Microsoft Office PowerPoint</Application>
  <PresentationFormat>On-screen Show (4:3)</PresentationFormat>
  <Paragraphs>305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A Parallel Architecture for the Generalized Traveling Salesman Problem</vt:lpstr>
      <vt:lpstr>Presentation Overview</vt:lpstr>
      <vt:lpstr>Review of the GTSP</vt:lpstr>
      <vt:lpstr>GTSP Example</vt:lpstr>
      <vt:lpstr>GTSP Example (continued)</vt:lpstr>
      <vt:lpstr>GTSP Example (continued)</vt:lpstr>
      <vt:lpstr>Algorithms for the GTSP</vt:lpstr>
      <vt:lpstr>Algorithms for the GTSP (continued)</vt:lpstr>
      <vt:lpstr>Review of Project Objectives</vt:lpstr>
      <vt:lpstr>Presentation Overview</vt:lpstr>
      <vt:lpstr>Review of mrOX GA</vt:lpstr>
      <vt:lpstr>Presentation Overview</vt:lpstr>
      <vt:lpstr>Type 3 Parallelism in the mrOX GA</vt:lpstr>
      <vt:lpstr>Parallel Cooperation with Mesh Topology</vt:lpstr>
      <vt:lpstr>Presentation Overview</vt:lpstr>
      <vt:lpstr>Overview of Parallel Architecture</vt:lpstr>
      <vt:lpstr>Parallel mrOX GA</vt:lpstr>
      <vt:lpstr>Presentation Overview</vt:lpstr>
      <vt:lpstr>Migration Parameter in Parallel mrOX GA</vt:lpstr>
      <vt:lpstr>Slide 20</vt:lpstr>
      <vt:lpstr>Performance of Parallel mrOX GA</vt:lpstr>
      <vt:lpstr>Performance of Parallel mrOX GA</vt:lpstr>
      <vt:lpstr>Performance of Parallel mrOX GA</vt:lpstr>
      <vt:lpstr>Performance of Parallel mrOX GA</vt:lpstr>
      <vt:lpstr>Performance of Parallel mrOX GA</vt:lpstr>
      <vt:lpstr>Conclusions</vt:lpstr>
      <vt:lpstr>Status Summary</vt:lpstr>
      <vt:lpstr>References</vt:lpstr>
      <vt:lpstr>Acknowledgements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Parallel Architecture for the Generalized Traveling Salesman Problem</dc:title>
  <dc:creator>Max</dc:creator>
  <cp:lastModifiedBy>Max</cp:lastModifiedBy>
  <cp:revision>452</cp:revision>
  <dcterms:created xsi:type="dcterms:W3CDTF">2006-08-16T00:00:00Z</dcterms:created>
  <dcterms:modified xsi:type="dcterms:W3CDTF">2009-05-12T17:01:17Z</dcterms:modified>
</cp:coreProperties>
</file>